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notesSlides/notesSlide19.xml" ContentType="application/vnd.openxmlformats-officedocument.presentationml.notesSlide+xml"/>
  <Override PartName="/ppt/charts/chart20.xml" ContentType="application/vnd.openxmlformats-officedocument.drawingml.chart+xml"/>
  <Override PartName="/ppt/notesSlides/notesSlide20.xml" ContentType="application/vnd.openxmlformats-officedocument.presentationml.notesSlide+xml"/>
  <Override PartName="/ppt/charts/chart21.xml" ContentType="application/vnd.openxmlformats-officedocument.drawingml.chart+xml"/>
  <Override PartName="/ppt/notesSlides/notesSlide21.xml" ContentType="application/vnd.openxmlformats-officedocument.presentationml.notesSlide+xml"/>
  <Override PartName="/ppt/charts/chart22.xml" ContentType="application/vnd.openxmlformats-officedocument.drawingml.chart+xml"/>
  <Override PartName="/ppt/notesSlides/notesSlide22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1024" r:id="rId2"/>
    <p:sldId id="821" r:id="rId3"/>
    <p:sldId id="1434" r:id="rId4"/>
    <p:sldId id="1062" r:id="rId5"/>
    <p:sldId id="264" r:id="rId6"/>
    <p:sldId id="1384" r:id="rId7"/>
    <p:sldId id="1371" r:id="rId8"/>
    <p:sldId id="1411" r:id="rId9"/>
    <p:sldId id="1412" r:id="rId10"/>
    <p:sldId id="1064" r:id="rId11"/>
    <p:sldId id="1065" r:id="rId12"/>
    <p:sldId id="1066" r:id="rId13"/>
    <p:sldId id="1067" r:id="rId14"/>
    <p:sldId id="1415" r:id="rId15"/>
    <p:sldId id="1343" r:id="rId16"/>
    <p:sldId id="1410" r:id="rId17"/>
    <p:sldId id="1414" r:id="rId18"/>
    <p:sldId id="1416" r:id="rId19"/>
    <p:sldId id="1400" r:id="rId20"/>
    <p:sldId id="1413" r:id="rId21"/>
    <p:sldId id="1398" r:id="rId22"/>
    <p:sldId id="1397" r:id="rId23"/>
    <p:sldId id="1278" r:id="rId24"/>
    <p:sldId id="139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Επιδημία κορωνοϊού</c:v>
                </c:pt>
                <c:pt idx="1">
                  <c:v>Οικονομία</c:v>
                </c:pt>
                <c:pt idx="2">
                  <c:v>Ανεργία</c:v>
                </c:pt>
                <c:pt idx="3">
                  <c:v>Προσφυγικό/Μεταναστευτικό</c:v>
                </c:pt>
                <c:pt idx="4">
                  <c:v>Ιατρική περίθαλψη</c:v>
                </c:pt>
                <c:pt idx="5">
                  <c:v>Πολιτικοί-Πολιτικό σύστημα</c:v>
                </c:pt>
                <c:pt idx="6">
                  <c:v>Εξωτερική πολιτική</c:v>
                </c:pt>
                <c:pt idx="7">
                  <c:v>Παιδεία</c:v>
                </c:pt>
                <c:pt idx="8">
                  <c:v>Άλλο</c:v>
                </c:pt>
                <c:pt idx="9">
                  <c:v>ΔΓ/ΔΑ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37.9</c:v>
                </c:pt>
                <c:pt idx="1">
                  <c:v>31.3</c:v>
                </c:pt>
                <c:pt idx="2">
                  <c:v>9.3000000000000007</c:v>
                </c:pt>
                <c:pt idx="3">
                  <c:v>8.3000000000000007</c:v>
                </c:pt>
                <c:pt idx="4">
                  <c:v>2.2000000000000002</c:v>
                </c:pt>
                <c:pt idx="5">
                  <c:v>2.1</c:v>
                </c:pt>
                <c:pt idx="6">
                  <c:v>1.5</c:v>
                </c:pt>
                <c:pt idx="7">
                  <c:v>1</c:v>
                </c:pt>
                <c:pt idx="8">
                  <c:v>5.5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93-4F2A-AF6F-A84A40A93F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25"/>
        <c:axId val="358517760"/>
        <c:axId val="358513952"/>
      </c:barChart>
      <c:catAx>
        <c:axId val="358517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358513952"/>
        <c:crosses val="autoZero"/>
        <c:auto val="1"/>
        <c:lblAlgn val="ctr"/>
        <c:lblOffset val="100"/>
        <c:noMultiLvlLbl val="0"/>
      </c:catAx>
      <c:valAx>
        <c:axId val="358513952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35851776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BE-4F07-AACA-D598D41BAB2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BE-4F07-AACA-D598D41BAB2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BE-4F07-AACA-D598D41BAB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27.3</c:v>
                </c:pt>
                <c:pt idx="1">
                  <c:v>6.7</c:v>
                </c:pt>
                <c:pt idx="2">
                  <c:v>60.9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ABE-4F07-AACA-D598D41BAB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15336144"/>
        <c:axId val="515335600"/>
      </c:barChart>
      <c:catAx>
        <c:axId val="515336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515335600"/>
        <c:crosses val="autoZero"/>
        <c:auto val="1"/>
        <c:lblAlgn val="ctr"/>
        <c:lblOffset val="100"/>
        <c:noMultiLvlLbl val="0"/>
      </c:catAx>
      <c:valAx>
        <c:axId val="51533560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1533614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377-495F-8F6F-199DC0B240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25</c:v>
                </c:pt>
                <c:pt idx="1">
                  <c:v>22</c:v>
                </c:pt>
                <c:pt idx="2">
                  <c:v>24</c:v>
                </c:pt>
                <c:pt idx="3">
                  <c:v>21</c:v>
                </c:pt>
                <c:pt idx="4">
                  <c:v>25</c:v>
                </c:pt>
                <c:pt idx="5">
                  <c:v>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377-495F-8F6F-199DC0B240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4734250138018596E-2"/>
                  <c:y val="-7.810005495758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377-495F-8F6F-199DC0B2400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937883578203571E-2"/>
                  <c:y val="-6.3591553611778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E0A-4EE4-BF89-FD79B8974E8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137127270473E-2"/>
                  <c:y val="-5.72116510082757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0A-4EE4-BF89-FD79B8974E8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 formatCode="0">
                  <c:v>62</c:v>
                </c:pt>
                <c:pt idx="1">
                  <c:v>67</c:v>
                </c:pt>
                <c:pt idx="2">
                  <c:v>67</c:v>
                </c:pt>
                <c:pt idx="3">
                  <c:v>69</c:v>
                </c:pt>
                <c:pt idx="4">
                  <c:v>62</c:v>
                </c:pt>
                <c:pt idx="5">
                  <c:v>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377-495F-8F6F-199DC0B24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338864"/>
        <c:axId val="515339952"/>
      </c:lineChart>
      <c:catAx>
        <c:axId val="515338864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15339952"/>
        <c:crosses val="autoZero"/>
        <c:auto val="0"/>
        <c:lblAlgn val="ctr"/>
        <c:lblOffset val="100"/>
        <c:tickLblSkip val="1"/>
        <c:noMultiLvlLbl val="1"/>
      </c:catAx>
      <c:valAx>
        <c:axId val="51533995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none"/>
        <c:minorTickMark val="none"/>
        <c:tickLblPos val="nextTo"/>
        <c:crossAx val="515338864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2.8998335301812776E-2"/>
          <c:y val="0.84155609745245052"/>
          <c:w val="0.92366618313855808"/>
          <c:h val="0.1215901847232150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0D-46E6-A844-42BCDF92E95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0D-46E6-A844-42BCDF92E95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0D-46E6-A844-42BCDF92E9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32.5</c:v>
                </c:pt>
                <c:pt idx="1">
                  <c:v>6.1</c:v>
                </c:pt>
                <c:pt idx="2">
                  <c:v>56.1</c:v>
                </c:pt>
                <c:pt idx="3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A0D-46E6-A844-42BCDF92E9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15337232"/>
        <c:axId val="515337776"/>
      </c:barChart>
      <c:catAx>
        <c:axId val="515337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515337776"/>
        <c:crosses val="autoZero"/>
        <c:auto val="1"/>
        <c:lblAlgn val="ctr"/>
        <c:lblOffset val="100"/>
        <c:noMultiLvlLbl val="0"/>
      </c:catAx>
      <c:valAx>
        <c:axId val="51533777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1533723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8-4FE2-A8F3-5D72C1090BFF}"/>
              </c:ext>
            </c:extLst>
          </c:dPt>
          <c:dLbls>
            <c:dLbl>
              <c:idx val="0"/>
              <c:layout>
                <c:manualLayout>
                  <c:x val="-4.8137127270473E-2"/>
                  <c:y val="-6.9971456215281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49E-4853-8900-F556FA0781B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30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28</c:v>
                </c:pt>
                <c:pt idx="5">
                  <c:v>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348-4FE2-A8F3-5D72C1090B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4734254360421992E-2"/>
                  <c:y val="-8.4480166953679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348-4FE2-A8F3-5D72C1090B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 formatCode="0">
                  <c:v>59</c:v>
                </c:pt>
                <c:pt idx="1">
                  <c:v>64</c:v>
                </c:pt>
                <c:pt idx="2">
                  <c:v>65</c:v>
                </c:pt>
                <c:pt idx="3">
                  <c:v>66</c:v>
                </c:pt>
                <c:pt idx="4">
                  <c:v>59</c:v>
                </c:pt>
                <c:pt idx="5">
                  <c:v>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348-4FE2-A8F3-5D72C1090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340496"/>
        <c:axId val="515338320"/>
      </c:lineChart>
      <c:catAx>
        <c:axId val="515340496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15338320"/>
        <c:crosses val="autoZero"/>
        <c:auto val="0"/>
        <c:lblAlgn val="ctr"/>
        <c:lblOffset val="100"/>
        <c:tickLblSkip val="1"/>
        <c:noMultiLvlLbl val="1"/>
      </c:catAx>
      <c:valAx>
        <c:axId val="515338320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none"/>
        <c:minorTickMark val="none"/>
        <c:tickLblPos val="nextTo"/>
        <c:crossAx val="515340496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2.8998335301812776E-2"/>
          <c:y val="0.84155609745245052"/>
          <c:w val="0.92366618313855808"/>
          <c:h val="0.1215901847232150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20"/>
      <c:rotY val="24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99128149063216E-3"/>
          <c:y val="0.31767083097433491"/>
          <c:w val="0.96898347864182277"/>
          <c:h val="0.6660522878751222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17500" h="317500"/>
              <a:bevelB w="317500" h="317500"/>
              <a:contourClr>
                <a:srgbClr val="000000"/>
              </a:contourClr>
            </a:sp3d>
          </c:spPr>
          <c:explosion val="1"/>
          <c:dPt>
            <c:idx val="1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BF-4B67-BA92-B3EE573345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BF-4B67-BA92-B3EE573345DF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606-4547-8241-0766B3FDA1DE}"/>
              </c:ext>
            </c:extLst>
          </c:dPt>
          <c:dLbls>
            <c:dLbl>
              <c:idx val="0"/>
              <c:layout>
                <c:manualLayout>
                  <c:x val="-0.12175497989098898"/>
                  <c:y val="0.10824664273997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2BF-4B67-BA92-B3EE573345D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261300849762084E-2"/>
                  <c:y val="-0.22899071933505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BF-4B67-BA92-B3EE573345D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835694706105446"/>
                  <c:y val="-0.22316998071260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2BF-4B67-BA92-B3EE573345D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711908816785005"/>
                  <c:y val="-0.19096996194842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606-4547-8241-0766B3FDA1D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Συμφωνούν</c:v>
                </c:pt>
                <c:pt idx="1">
                  <c:v>Ούτε-ούτε (αυθ.)</c:v>
                </c:pt>
                <c:pt idx="2">
                  <c:v>Διαφωνούν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88</c:v>
                </c:pt>
                <c:pt idx="1">
                  <c:v>1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2BF-4B67-BA92-B3EE573345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9394341849239649E-2"/>
          <c:y val="3.1675009415209489E-2"/>
          <c:w val="0.88627357727267342"/>
          <c:h val="0.20108975334229545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Πολιτική εμπιστοσύνη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4.2</c:v>
                </c:pt>
                <c:pt idx="2">
                  <c:v>4.0999999999999996</c:v>
                </c:pt>
                <c:pt idx="3">
                  <c:v>4.5</c:v>
                </c:pt>
                <c:pt idx="4">
                  <c:v>4.5999999999999996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95E5-41F9-94EC-05834E86CB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Κοινωνική εμπιστοσύνη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5.6</c:v>
                </c:pt>
                <c:pt idx="1">
                  <c:v>5.8</c:v>
                </c:pt>
                <c:pt idx="2">
                  <c:v>5.7</c:v>
                </c:pt>
                <c:pt idx="3">
                  <c:v>5.9</c:v>
                </c:pt>
                <c:pt idx="4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95E5-41F9-94EC-05834E86CB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5333424"/>
        <c:axId val="515334512"/>
      </c:lineChart>
      <c:catAx>
        <c:axId val="515333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515334512"/>
        <c:crosses val="autoZero"/>
        <c:auto val="1"/>
        <c:lblAlgn val="ctr"/>
        <c:lblOffset val="100"/>
        <c:noMultiLvlLbl val="0"/>
      </c:catAx>
      <c:valAx>
        <c:axId val="515334512"/>
        <c:scaling>
          <c:orientation val="minMax"/>
          <c:max val="7"/>
          <c:min val="2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51533342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6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Κικίλιας Βασίλης</c:v>
                </c:pt>
                <c:pt idx="1">
                  <c:v>Χρυσοχοϊδης Μιχάλης</c:v>
                </c:pt>
                <c:pt idx="2">
                  <c:v>Γεωργιάδης Άδωνις</c:v>
                </c:pt>
                <c:pt idx="3">
                  <c:v>Κεραμέως Νίκη</c:v>
                </c:pt>
                <c:pt idx="4">
                  <c:v>Πιερρακάκης Κυριάκος</c:v>
                </c:pt>
                <c:pt idx="5">
                  <c:v>Σταϊκούρας Χρήστος</c:v>
                </c:pt>
                <c:pt idx="6">
                  <c:v>Δένδιας Νίκος</c:v>
                </c:pt>
                <c:pt idx="7">
                  <c:v>Χαρδαλιάς Νίκος</c:v>
                </c:pt>
                <c:pt idx="8">
                  <c:v>Παναγιωτόπουλος Νίκος</c:v>
                </c:pt>
                <c:pt idx="9">
                  <c:v>Βρούτσης Γιάννης</c:v>
                </c:pt>
                <c:pt idx="10">
                  <c:v>Χατζηδάκης Κωστής</c:v>
                </c:pt>
                <c:pt idx="11">
                  <c:v>Γεραπετρίτης Γιώργος</c:v>
                </c:pt>
                <c:pt idx="12">
                  <c:v>Πέτσας Στέλιος</c:v>
                </c:pt>
                <c:pt idx="13">
                  <c:v>Θεοδωρικάκος Παναγιώτης</c:v>
                </c:pt>
                <c:pt idx="14">
                  <c:v>Άλλος </c:v>
                </c:pt>
                <c:pt idx="15">
                  <c:v>Κανένα</c:v>
                </c:pt>
                <c:pt idx="16">
                  <c:v>ΔΓ/ΔΑ</c:v>
                </c:pt>
              </c:strCache>
            </c:strRef>
          </c:cat>
          <c:val>
            <c:numRef>
              <c:f>Sheet1!$B$2:$B$18</c:f>
              <c:numCache>
                <c:formatCode>0</c:formatCode>
                <c:ptCount val="17"/>
                <c:pt idx="0">
                  <c:v>21.5</c:v>
                </c:pt>
                <c:pt idx="1">
                  <c:v>10.5</c:v>
                </c:pt>
                <c:pt idx="2">
                  <c:v>8.1999999999999993</c:v>
                </c:pt>
                <c:pt idx="3">
                  <c:v>6.8</c:v>
                </c:pt>
                <c:pt idx="4">
                  <c:v>4.5</c:v>
                </c:pt>
                <c:pt idx="5">
                  <c:v>4.5</c:v>
                </c:pt>
                <c:pt idx="6">
                  <c:v>4.3</c:v>
                </c:pt>
                <c:pt idx="7">
                  <c:v>3.8</c:v>
                </c:pt>
                <c:pt idx="8">
                  <c:v>3.2</c:v>
                </c:pt>
                <c:pt idx="9">
                  <c:v>2.7</c:v>
                </c:pt>
                <c:pt idx="10">
                  <c:v>2.1</c:v>
                </c:pt>
                <c:pt idx="11">
                  <c:v>2</c:v>
                </c:pt>
                <c:pt idx="12">
                  <c:v>1.2</c:v>
                </c:pt>
                <c:pt idx="13">
                  <c:v>1.1000000000000001</c:v>
                </c:pt>
                <c:pt idx="14">
                  <c:v>5</c:v>
                </c:pt>
                <c:pt idx="15">
                  <c:v>13</c:v>
                </c:pt>
                <c:pt idx="16">
                  <c:v>33.9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93-4F2A-AF6F-A84A40A93F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25"/>
        <c:axId val="515336688"/>
        <c:axId val="516039136"/>
      </c:barChart>
      <c:catAx>
        <c:axId val="515336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516039136"/>
        <c:crosses val="autoZero"/>
        <c:auto val="1"/>
        <c:lblAlgn val="ctr"/>
        <c:lblOffset val="100"/>
        <c:noMultiLvlLbl val="0"/>
      </c:catAx>
      <c:valAx>
        <c:axId val="516039136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51533668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20"/>
      <c:rotY val="24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99128149063216E-3"/>
          <c:y val="0.31767083097433491"/>
          <c:w val="0.96898347864182277"/>
          <c:h val="0.6660522878751222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w="317500" h="317500"/>
              <a:bevelB w="317500" h="317500"/>
              <a:contourClr>
                <a:srgbClr val="000000"/>
              </a:contourClr>
            </a:sp3d>
          </c:spPr>
          <c:explosion val="1"/>
          <c:dPt>
            <c:idx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2BF-4B67-BA92-B3EE573345D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2BF-4B67-BA92-B3EE573345D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2BF-4B67-BA92-B3EE573345D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606-4547-8241-0766B3FDA1DE}"/>
              </c:ext>
            </c:extLst>
          </c:dPt>
          <c:dLbls>
            <c:dLbl>
              <c:idx val="0"/>
              <c:layout>
                <c:manualLayout>
                  <c:x val="-0.12175497989098898"/>
                  <c:y val="0.10824664273997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2BF-4B67-BA92-B3EE573345D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6432766042530557E-2"/>
                  <c:y val="-0.22191941834930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BF-4B67-BA92-B3EE573345D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64265952030438E-2"/>
                  <c:y val="-0.244383921066874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2BF-4B67-BA92-B3EE573345D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711908816785005"/>
                  <c:y val="-0.19096996194842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606-4547-8241-0766B3FDA1D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Συμφωνούν</c:v>
                </c:pt>
                <c:pt idx="1">
                  <c:v>Διαφωνούν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97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2BF-4B67-BA92-B3EE573345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9394341849239649E-2"/>
          <c:y val="3.1675009415209489E-2"/>
          <c:w val="0.88627357727267342"/>
          <c:h val="0.20108975334229545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20"/>
      <c:rotY val="24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99128149063216E-3"/>
          <c:y val="0.31767083097433491"/>
          <c:w val="0.96898347864182277"/>
          <c:h val="0.6660522878751222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17500" h="317500"/>
              <a:bevelB w="317500" h="317500"/>
              <a:contourClr>
                <a:srgbClr val="000000"/>
              </a:contourClr>
            </a:sp3d>
          </c:spPr>
          <c:explosion val="1"/>
          <c:dPt>
            <c:idx val="1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BF-4B67-BA92-B3EE573345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BF-4B67-BA92-B3EE573345DF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606-4547-8241-0766B3FDA1DE}"/>
              </c:ext>
            </c:extLst>
          </c:dPt>
          <c:dLbls>
            <c:dLbl>
              <c:idx val="0"/>
              <c:layout>
                <c:manualLayout>
                  <c:x val="-0.12175497989098898"/>
                  <c:y val="0.10824664273997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2BF-4B67-BA92-B3EE573345D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563258265120946E-2"/>
                  <c:y val="-0.25727592327805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BF-4B67-BA92-B3EE573345D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835694706105446"/>
                  <c:y val="-0.22316998071260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2BF-4B67-BA92-B3EE573345D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711908816785005"/>
                  <c:y val="-0.19096996194842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606-4547-8241-0766B3FDA1D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Συμφωνούν</c:v>
                </c:pt>
                <c:pt idx="1">
                  <c:v>Ούτε-ούτε (αυθ.)</c:v>
                </c:pt>
                <c:pt idx="2">
                  <c:v>Διαφωνούν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77</c:v>
                </c:pt>
                <c:pt idx="1">
                  <c:v>1</c:v>
                </c:pt>
                <c:pt idx="2">
                  <c:v>18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2BF-4B67-BA92-B3EE573345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9394341849239649E-2"/>
          <c:y val="3.1675009415209489E-2"/>
          <c:w val="0.88627357727267342"/>
          <c:h val="0.20108975334229545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20"/>
      <c:rotY val="24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99128149063216E-3"/>
          <c:y val="0.31767083097433491"/>
          <c:w val="0.96898347864182277"/>
          <c:h val="0.6660522878751222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w="317500" h="317500"/>
              <a:bevelB w="317500" h="317500"/>
              <a:contourClr>
                <a:srgbClr val="000000"/>
              </a:contourClr>
            </a:sp3d>
          </c:spPr>
          <c:explosion val="1"/>
          <c:dPt>
            <c:idx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2BF-4B67-BA92-B3EE573345D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2BF-4B67-BA92-B3EE573345DF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BF-4B67-BA92-B3EE573345D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606-4547-8241-0766B3FDA1DE}"/>
              </c:ext>
            </c:extLst>
          </c:dPt>
          <c:dLbls>
            <c:dLbl>
              <c:idx val="0"/>
              <c:layout>
                <c:manualLayout>
                  <c:x val="-5.1763721773005623E-2"/>
                  <c:y val="0.16180455807919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2BF-4B67-BA92-B3EE573345D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348500246424904E-2"/>
                  <c:y val="-0.18385731975089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BF-4B67-BA92-B3EE573345D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2935599041808181E-2"/>
                  <c:y val="-0.234763691013653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2BF-4B67-BA92-B3EE573345D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711908816785005"/>
                  <c:y val="-0.19096996194842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606-4547-8241-0766B3FDA1D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Ναι θα έπρεπε</c:v>
                </c:pt>
                <c:pt idx="1">
                  <c:v>Όχι δε θα έπρεπε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94.8</c:v>
                </c:pt>
                <c:pt idx="1">
                  <c:v>3.7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2BF-4B67-BA92-B3EE573345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9394341849239649E-2"/>
          <c:y val="3.1675009415209489E-2"/>
          <c:w val="0.88627357727267342"/>
          <c:h val="0.20108975334229545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Οικονομία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8-4FE2-A8F3-5D72C1090BFF}"/>
              </c:ext>
            </c:extLst>
          </c:dPt>
          <c:dLbls>
            <c:dLbl>
              <c:idx val="0"/>
              <c:layout>
                <c:manualLayout>
                  <c:x val="-1.675249497545182E-2"/>
                  <c:y val="-3.9062922524775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49E-4853-8900-F556FA0781B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16577684592645E-2"/>
                  <c:y val="5.1625902377712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348-4FE2-A8F3-5D72C1090BF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461137080641894E-2"/>
                  <c:y val="-3.7107275051865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39A-44C4-9A58-169A3D92F75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17676053943036E-2"/>
                  <c:y val="6.5363027878793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8A8-4289-A336-5A7DFCA41AF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0105637014096197E-3"/>
                  <c:y val="-2.764461299164306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39A-44C4-9A58-169A3D92F7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mmm\-yy</c:formatCode>
                <c:ptCount val="5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43891</c:v>
                </c:pt>
                <c:pt idx="4">
                  <c:v>43922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</c:v>
                </c:pt>
                <c:pt idx="1">
                  <c:v>28</c:v>
                </c:pt>
                <c:pt idx="2">
                  <c:v>25</c:v>
                </c:pt>
                <c:pt idx="3">
                  <c:v>13</c:v>
                </c:pt>
                <c:pt idx="4">
                  <c:v>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348-4FE2-A8F3-5D72C1090BFF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Υγεία-Επιδημία κορωνοϊού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6406218613122293E-2"/>
                  <c:y val="-1.650158680024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39A-44C4-9A58-169A3D92F7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mmm\-yy</c:formatCode>
                <c:ptCount val="5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43891</c:v>
                </c:pt>
                <c:pt idx="4">
                  <c:v>43922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49</c:v>
                </c:pt>
                <c:pt idx="4">
                  <c:v>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39A-44C4-9A58-169A3D92F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8523744"/>
        <c:axId val="358508512"/>
      </c:lineChart>
      <c:dateAx>
        <c:axId val="358523744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358508512"/>
        <c:crosses val="autoZero"/>
        <c:auto val="1"/>
        <c:lblOffset val="100"/>
        <c:baseTimeUnit val="months"/>
        <c:majorUnit val="1"/>
      </c:dateAx>
      <c:valAx>
        <c:axId val="35850851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358523744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12565259699034301"/>
          <c:y val="7.4788102134987267E-2"/>
          <c:w val="0.78142747652062972"/>
          <c:h val="6.0078831630434544E-2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Αρνητικές/Μάλλον αρνητικές γνώμες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3DB-49AA-8E82-62C23A93F51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54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3DB-49AA-8E82-62C23A93F51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3DB-49AA-8E82-62C23A93F51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3DB-49AA-8E82-62C23A93F51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3DB-49AA-8E82-62C23A93F51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3DB-49AA-8E82-62C23A93F51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Μητσοτάκης Κυριάκος</c:v>
                </c:pt>
                <c:pt idx="1">
                  <c:v>Γεννηματά Φώφη</c:v>
                </c:pt>
                <c:pt idx="2">
                  <c:v>Τσίπρας Αλέξης</c:v>
                </c:pt>
                <c:pt idx="3">
                  <c:v>Κουτσούμπας Δημήτρης</c:v>
                </c:pt>
                <c:pt idx="4">
                  <c:v>Βαρουφάκης Γιάννης </c:v>
                </c:pt>
                <c:pt idx="5">
                  <c:v>Βελόπουλος Κυριάκος 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-26.2</c:v>
                </c:pt>
                <c:pt idx="1">
                  <c:v>-53.9</c:v>
                </c:pt>
                <c:pt idx="2">
                  <c:v>-57.3</c:v>
                </c:pt>
                <c:pt idx="3">
                  <c:v>-57.2</c:v>
                </c:pt>
                <c:pt idx="4">
                  <c:v>-74.599999999999994</c:v>
                </c:pt>
                <c:pt idx="5">
                  <c:v>-74.900000000000006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B26-44E3-B9DB-9EEEFD9685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Θετικές/Μάλλον θετικές γνώμες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Μητσοτάκης Κυριάκος</c:v>
                </c:pt>
                <c:pt idx="1">
                  <c:v>Γεννηματά Φώφη</c:v>
                </c:pt>
                <c:pt idx="2">
                  <c:v>Τσίπρας Αλέξης</c:v>
                </c:pt>
                <c:pt idx="3">
                  <c:v>Κουτσούμπας Δημήτρης</c:v>
                </c:pt>
                <c:pt idx="4">
                  <c:v>Βαρουφάκης Γιάννης </c:v>
                </c:pt>
                <c:pt idx="5">
                  <c:v>Βελόπουλος Κυριάκος 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73</c:v>
                </c:pt>
                <c:pt idx="1">
                  <c:v>43.8</c:v>
                </c:pt>
                <c:pt idx="2">
                  <c:v>41.8</c:v>
                </c:pt>
                <c:pt idx="3">
                  <c:v>34.299999999999997</c:v>
                </c:pt>
                <c:pt idx="4">
                  <c:v>23.6</c:v>
                </c:pt>
                <c:pt idx="5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B26-44E3-B9DB-9EEEFD9685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516039680"/>
        <c:axId val="516033152"/>
      </c:barChart>
      <c:catAx>
        <c:axId val="516039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000" b="1"/>
            </a:pPr>
            <a:endParaRPr lang="en-US"/>
          </a:p>
        </c:txPr>
        <c:crossAx val="516033152"/>
        <c:crosses val="autoZero"/>
        <c:auto val="1"/>
        <c:lblAlgn val="ctr"/>
        <c:lblOffset val="100"/>
        <c:tickLblSkip val="1"/>
        <c:noMultiLvlLbl val="0"/>
      </c:catAx>
      <c:valAx>
        <c:axId val="516033152"/>
        <c:scaling>
          <c:orientation val="minMax"/>
          <c:max val="90"/>
          <c:min val="-90"/>
        </c:scaling>
        <c:delete val="1"/>
        <c:axPos val="t"/>
        <c:numFmt formatCode="0" sourceLinked="1"/>
        <c:majorTickMark val="out"/>
        <c:minorTickMark val="none"/>
        <c:tickLblPos val="nextTo"/>
        <c:crossAx val="516039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458702665178555"/>
          <c:y val="2.45239417842462E-2"/>
          <c:w val="0.85073591214330679"/>
          <c:h val="4.9876718775171074E-2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68430537537784E-2"/>
          <c:y val="0.18736684066875817"/>
          <c:w val="0.96566313892492439"/>
          <c:h val="0.606747462650299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Μητσοτάκης Κυριάκος</c:v>
                </c:pt>
              </c:strCache>
            </c:strRef>
          </c:tx>
          <c:spPr>
            <a:ln w="47625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4.5105116147370172E-2"/>
                  <c:y val="-4.2606097364480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209-406B-8C8B-5EBC8F1EB74E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43132</c:v>
                </c:pt>
                <c:pt idx="1">
                  <c:v>43647</c:v>
                </c:pt>
                <c:pt idx="2">
                  <c:v>43709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41</c:v>
                </c:pt>
                <c:pt idx="1">
                  <c:v>47</c:v>
                </c:pt>
                <c:pt idx="2">
                  <c:v>69</c:v>
                </c:pt>
                <c:pt idx="3">
                  <c:v>63</c:v>
                </c:pt>
                <c:pt idx="4">
                  <c:v>70</c:v>
                </c:pt>
                <c:pt idx="5">
                  <c:v>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DE6-447E-9D93-D002D330DB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Τσίπρας Αλέξης</c:v>
                </c:pt>
              </c:strCache>
            </c:strRef>
          </c:tx>
          <c:spPr>
            <a:ln w="47625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2.9497214173843024E-2"/>
                  <c:y val="6.2570230514593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09-406B-8C8B-5EBC8F1EB74E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43132</c:v>
                </c:pt>
                <c:pt idx="1">
                  <c:v>43647</c:v>
                </c:pt>
                <c:pt idx="2">
                  <c:v>43709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29</c:v>
                </c:pt>
                <c:pt idx="1">
                  <c:v>37</c:v>
                </c:pt>
                <c:pt idx="2">
                  <c:v>40</c:v>
                </c:pt>
                <c:pt idx="3">
                  <c:v>41</c:v>
                </c:pt>
                <c:pt idx="4">
                  <c:v>41</c:v>
                </c:pt>
                <c:pt idx="5">
                  <c:v>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DE6-447E-9D93-D002D330D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6041856"/>
        <c:axId val="516035328"/>
      </c:lineChart>
      <c:catAx>
        <c:axId val="51604185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16035328"/>
        <c:crosses val="autoZero"/>
        <c:auto val="0"/>
        <c:lblAlgn val="ctr"/>
        <c:lblOffset val="100"/>
        <c:noMultiLvlLbl val="0"/>
      </c:catAx>
      <c:valAx>
        <c:axId val="516035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16041856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26432119933715359"/>
          <c:y val="1.5563279339168127E-3"/>
          <c:w val="0.45071565302970268"/>
          <c:h val="0.1300727423730545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68430537537784E-2"/>
          <c:y val="0.18736684066875817"/>
          <c:w val="0.96566313892492439"/>
          <c:h val="0.606747462650299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Μητσοτάκης Κυριάκος</c:v>
                </c:pt>
              </c:strCache>
            </c:strRef>
          </c:tx>
          <c:spPr>
            <a:ln w="47625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4.5105116147370172E-2"/>
                  <c:y val="-4.2606097364480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209-406B-8C8B-5EBC8F1EB74E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43160</c:v>
                </c:pt>
                <c:pt idx="1">
                  <c:v>43647</c:v>
                </c:pt>
                <c:pt idx="2">
                  <c:v>43709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25</c:v>
                </c:pt>
                <c:pt idx="1">
                  <c:v>31</c:v>
                </c:pt>
                <c:pt idx="2">
                  <c:v>48</c:v>
                </c:pt>
                <c:pt idx="3">
                  <c:v>44</c:v>
                </c:pt>
                <c:pt idx="4">
                  <c:v>51</c:v>
                </c:pt>
                <c:pt idx="5">
                  <c:v>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DE6-447E-9D93-D002D330DB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Τσίπρας Αλέξης</c:v>
                </c:pt>
              </c:strCache>
            </c:strRef>
          </c:tx>
          <c:spPr>
            <a:ln w="47625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2.9497214173843024E-2"/>
                  <c:y val="6.2570230514593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09-406B-8C8B-5EBC8F1EB74E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43160</c:v>
                </c:pt>
                <c:pt idx="1">
                  <c:v>43647</c:v>
                </c:pt>
                <c:pt idx="2">
                  <c:v>43709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17</c:v>
                </c:pt>
                <c:pt idx="1">
                  <c:v>24</c:v>
                </c:pt>
                <c:pt idx="2">
                  <c:v>19</c:v>
                </c:pt>
                <c:pt idx="3">
                  <c:v>19</c:v>
                </c:pt>
                <c:pt idx="4">
                  <c:v>17</c:v>
                </c:pt>
                <c:pt idx="5">
                  <c:v>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DE6-447E-9D93-D002D330D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6033696"/>
        <c:axId val="516040224"/>
      </c:lineChart>
      <c:catAx>
        <c:axId val="51603369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16040224"/>
        <c:crosses val="autoZero"/>
        <c:auto val="0"/>
        <c:lblAlgn val="ctr"/>
        <c:lblOffset val="100"/>
        <c:noMultiLvlLbl val="0"/>
      </c:catAx>
      <c:valAx>
        <c:axId val="516040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16033696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26432119933715359"/>
          <c:y val="1.5563279339168127E-3"/>
          <c:w val="0.45071565302970268"/>
          <c:h val="0.1300727423730545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20"/>
      <c:rotY val="24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968869514423628E-2"/>
          <c:y val="0.29950217859218303"/>
          <c:w val="0.90303939116466503"/>
          <c:h val="0.648518798411427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17500" h="317500"/>
              <a:bevelB w="317500" h="317500"/>
              <a:contourClr>
                <a:srgbClr val="000000"/>
              </a:contourClr>
            </a:sp3d>
          </c:spPr>
          <c:dPt>
            <c:idx val="1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31-458A-9222-831C5F18E38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31-458A-9222-831C5F18E382}"/>
              </c:ext>
            </c:extLst>
          </c:dPt>
          <c:dLbls>
            <c:dLbl>
              <c:idx val="0"/>
              <c:layout>
                <c:manualLayout>
                  <c:x val="6.4953027900023039E-2"/>
                  <c:y val="9.7918323660565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231-458A-9222-831C5F18E38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649732760260068"/>
                  <c:y val="-0.23714460907314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231-458A-9222-831C5F18E38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2780794735392456E-2"/>
                  <c:y val="-0.22334394090572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231-458A-9222-831C5F18E38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Υπέρ των αυτοδύναμων Κυβερνήσεων </c:v>
                </c:pt>
                <c:pt idx="1">
                  <c:v>Υπέρ των Κυβερνήσεων συνεργασίας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47.6</c:v>
                </c:pt>
                <c:pt idx="1">
                  <c:v>49.4</c:v>
                </c:pt>
                <c:pt idx="2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231-458A-9222-831C5F18E3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3.1675009415209489E-2"/>
          <c:w val="1"/>
          <c:h val="0.22112731441645239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32383660115293E-2"/>
          <c:y val="0.2458144027814152"/>
          <c:w val="0.92165613768098842"/>
          <c:h val="0.472375153247325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Υπέρ των αυτοδύναμων Κυβερνήσεων 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985-4023-88EE-5B2611821CD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985-4023-88EE-5B2611821CDC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985-4023-88EE-5B2611821CDC}"/>
              </c:ext>
            </c:extLst>
          </c:dPt>
          <c:dLbls>
            <c:dLbl>
              <c:idx val="0"/>
              <c:layout>
                <c:manualLayout>
                  <c:x val="-1.8045700380984533E-2"/>
                  <c:y val="9.6858923579580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44-48EF-AA05-D34645EFF8E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526658555574303E-2"/>
                  <c:y val="0.103316185151552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85-4023-88EE-5B2611821CD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587592396886996E-2"/>
                  <c:y val="-0.10331618515155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85-4023-88EE-5B2611821CD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549508746066563E-2"/>
                  <c:y val="0.13560249301141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85-4023-88EE-5B2611821CD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053317111148717E-2"/>
                  <c:y val="-8.3944400435636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1D0-4792-B24B-8A51C026D00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9549508746066563E-2"/>
                  <c:y val="8.3944400435636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1D0-4792-B24B-8A51C026D00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1053317111148606E-2"/>
                  <c:y val="-0.142059754583384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1D0-4792-B24B-8A51C026D007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41365</c:v>
                </c:pt>
                <c:pt idx="1">
                  <c:v>43374</c:v>
                </c:pt>
                <c:pt idx="2">
                  <c:v>43709</c:v>
                </c:pt>
                <c:pt idx="3">
                  <c:v>43770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23.1</c:v>
                </c:pt>
                <c:pt idx="1">
                  <c:v>43</c:v>
                </c:pt>
                <c:pt idx="2">
                  <c:v>51</c:v>
                </c:pt>
                <c:pt idx="3">
                  <c:v>46</c:v>
                </c:pt>
                <c:pt idx="4">
                  <c:v>51</c:v>
                </c:pt>
                <c:pt idx="5">
                  <c:v>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0985-4023-88EE-5B2611821C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Υπέρ των Κυβερνήσεων συνεργασίας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2.6361760639888276E-2"/>
                  <c:y val="0.103526173264089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1D0-4792-B24B-8A51C026D00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354143909724134E-2"/>
                  <c:y val="0.129355219551977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1D0-4792-B24B-8A51C026D007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41365</c:v>
                </c:pt>
                <c:pt idx="1">
                  <c:v>43374</c:v>
                </c:pt>
                <c:pt idx="2">
                  <c:v>43709</c:v>
                </c:pt>
                <c:pt idx="3">
                  <c:v>43770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73.8</c:v>
                </c:pt>
                <c:pt idx="1">
                  <c:v>53</c:v>
                </c:pt>
                <c:pt idx="2">
                  <c:v>47</c:v>
                </c:pt>
                <c:pt idx="3">
                  <c:v>52</c:v>
                </c:pt>
                <c:pt idx="4">
                  <c:v>46</c:v>
                </c:pt>
                <c:pt idx="5">
                  <c:v>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1844-48EF-AA05-D34645EFF8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6026624"/>
        <c:axId val="516036416"/>
      </c:lineChart>
      <c:catAx>
        <c:axId val="516026624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516036416"/>
        <c:crosses val="autoZero"/>
        <c:auto val="0"/>
        <c:lblAlgn val="ctr"/>
        <c:lblOffset val="100"/>
        <c:noMultiLvlLbl val="0"/>
      </c:catAx>
      <c:valAx>
        <c:axId val="516036416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16026624"/>
        <c:crosses val="autoZero"/>
        <c:crossBetween val="between"/>
        <c:majorUnit val="20"/>
      </c:valAx>
      <c:spPr>
        <a:noFill/>
      </c:spPr>
    </c:plotArea>
    <c:legend>
      <c:legendPos val="t"/>
      <c:layout>
        <c:manualLayout>
          <c:xMode val="edge"/>
          <c:yMode val="edge"/>
          <c:x val="1.5203127826408393E-2"/>
          <c:y val="6.208319930857892E-3"/>
          <c:w val="0.95784497911898636"/>
          <c:h val="0.20178070545010116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193854122028767"/>
          <c:y val="9.962707323339412E-2"/>
          <c:w val="0.62830505605197307"/>
          <c:h val="0.862332390622336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Μάλλον θετικές</c:v>
                </c:pt>
              </c:strCache>
            </c:strRef>
          </c:tx>
          <c:spPr>
            <a:solidFill>
              <a:srgbClr val="1AB39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592-4B6C-8484-EC6431CE74B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592-4B6C-8484-EC6431CE74B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592-4B6C-8484-EC6431CE74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Στην δημόσια υγεία-κορωνοϊό</c:v>
                </c:pt>
                <c:pt idx="1">
                  <c:v>Στον ψηφιακό μετασχηματισμό του κράτους</c:v>
                </c:pt>
                <c:pt idx="2">
                  <c:v>Στις Ελληνοτουρκικές σχέσεις</c:v>
                </c:pt>
                <c:pt idx="3">
                  <c:v>Στην εγκληματικότητα </c:v>
                </c:pt>
                <c:pt idx="4">
                  <c:v>Στο περιβάλλον</c:v>
                </c:pt>
                <c:pt idx="5">
                  <c:v>Στην παιδεία</c:v>
                </c:pt>
                <c:pt idx="6">
                  <c:v>Στη φορολογική πολιτική</c:v>
                </c:pt>
                <c:pt idx="7">
                  <c:v>Στην οικονομία</c:v>
                </c:pt>
                <c:pt idx="8">
                  <c:v>Στην προσέλκυση επενδύσεων</c:v>
                </c:pt>
                <c:pt idx="9">
                  <c:v>Στις υποδομές (αυτοκίνητο δρομοι κτλ)</c:v>
                </c:pt>
                <c:pt idx="10">
                  <c:v>Στο μεταναστευτικό </c:v>
                </c:pt>
                <c:pt idx="11">
                  <c:v>Στα εργασιακά θέματα</c:v>
                </c:pt>
                <c:pt idx="12">
                  <c:v>Στο Μακεδονικό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86.9</c:v>
                </c:pt>
                <c:pt idx="1">
                  <c:v>73.599999999999994</c:v>
                </c:pt>
                <c:pt idx="2">
                  <c:v>60.1</c:v>
                </c:pt>
                <c:pt idx="3">
                  <c:v>59.5</c:v>
                </c:pt>
                <c:pt idx="4">
                  <c:v>54.3</c:v>
                </c:pt>
                <c:pt idx="5">
                  <c:v>51.9</c:v>
                </c:pt>
                <c:pt idx="6">
                  <c:v>45.5</c:v>
                </c:pt>
                <c:pt idx="7">
                  <c:v>44.8</c:v>
                </c:pt>
                <c:pt idx="8">
                  <c:v>43</c:v>
                </c:pt>
                <c:pt idx="9">
                  <c:v>42.8</c:v>
                </c:pt>
                <c:pt idx="10">
                  <c:v>40.299999999999997</c:v>
                </c:pt>
                <c:pt idx="11">
                  <c:v>39.700000000000003</c:v>
                </c:pt>
                <c:pt idx="12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592-4B6C-8484-EC6431CE74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Ούτε-ούτε  (αυθ.)</c:v>
                </c:pt>
              </c:strCache>
            </c:strRef>
          </c:tx>
          <c:spPr>
            <a:solidFill>
              <a:srgbClr val="FEB80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Στην δημόσια υγεία-κορωνοϊό</c:v>
                </c:pt>
                <c:pt idx="1">
                  <c:v>Στον ψηφιακό μετασχηματισμό του κράτους</c:v>
                </c:pt>
                <c:pt idx="2">
                  <c:v>Στις Ελληνοτουρκικές σχέσεις</c:v>
                </c:pt>
                <c:pt idx="3">
                  <c:v>Στην εγκληματικότητα </c:v>
                </c:pt>
                <c:pt idx="4">
                  <c:v>Στο περιβάλλον</c:v>
                </c:pt>
                <c:pt idx="5">
                  <c:v>Στην παιδεία</c:v>
                </c:pt>
                <c:pt idx="6">
                  <c:v>Στη φορολογική πολιτική</c:v>
                </c:pt>
                <c:pt idx="7">
                  <c:v>Στην οικονομία</c:v>
                </c:pt>
                <c:pt idx="8">
                  <c:v>Στην προσέλκυση επενδύσεων</c:v>
                </c:pt>
                <c:pt idx="9">
                  <c:v>Στις υποδομές (αυτοκίνητο δρομοι κτλ)</c:v>
                </c:pt>
                <c:pt idx="10">
                  <c:v>Στο μεταναστευτικό </c:v>
                </c:pt>
                <c:pt idx="11">
                  <c:v>Στα εργασιακά θέματα</c:v>
                </c:pt>
                <c:pt idx="12">
                  <c:v>Στο Μακεδονικό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1.9</c:v>
                </c:pt>
                <c:pt idx="1">
                  <c:v>2.2999999999999998</c:v>
                </c:pt>
                <c:pt idx="2">
                  <c:v>2.7</c:v>
                </c:pt>
                <c:pt idx="3">
                  <c:v>4.0999999999999996</c:v>
                </c:pt>
                <c:pt idx="4">
                  <c:v>5.7</c:v>
                </c:pt>
                <c:pt idx="5">
                  <c:v>3.2</c:v>
                </c:pt>
                <c:pt idx="6">
                  <c:v>4</c:v>
                </c:pt>
                <c:pt idx="7">
                  <c:v>4.2</c:v>
                </c:pt>
                <c:pt idx="8">
                  <c:v>3.1</c:v>
                </c:pt>
                <c:pt idx="9">
                  <c:v>5.9</c:v>
                </c:pt>
                <c:pt idx="10">
                  <c:v>2.8</c:v>
                </c:pt>
                <c:pt idx="11">
                  <c:v>3.9</c:v>
                </c:pt>
                <c:pt idx="12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592-4B6C-8484-EC6431CE74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Μάλλον αρνητικές</c:v>
                </c:pt>
              </c:strCache>
            </c:strRef>
          </c:tx>
          <c:spPr>
            <a:solidFill>
              <a:srgbClr val="EA157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Στην δημόσια υγεία-κορωνοϊό</c:v>
                </c:pt>
                <c:pt idx="1">
                  <c:v>Στον ψηφιακό μετασχηματισμό του κράτους</c:v>
                </c:pt>
                <c:pt idx="2">
                  <c:v>Στις Ελληνοτουρκικές σχέσεις</c:v>
                </c:pt>
                <c:pt idx="3">
                  <c:v>Στην εγκληματικότητα </c:v>
                </c:pt>
                <c:pt idx="4">
                  <c:v>Στο περιβάλλον</c:v>
                </c:pt>
                <c:pt idx="5">
                  <c:v>Στην παιδεία</c:v>
                </c:pt>
                <c:pt idx="6">
                  <c:v>Στη φορολογική πολιτική</c:v>
                </c:pt>
                <c:pt idx="7">
                  <c:v>Στην οικονομία</c:v>
                </c:pt>
                <c:pt idx="8">
                  <c:v>Στην προσέλκυση επενδύσεων</c:v>
                </c:pt>
                <c:pt idx="9">
                  <c:v>Στις υποδομές (αυτοκίνητο δρομοι κτλ)</c:v>
                </c:pt>
                <c:pt idx="10">
                  <c:v>Στο μεταναστευτικό </c:v>
                </c:pt>
                <c:pt idx="11">
                  <c:v>Στα εργασιακά θέματα</c:v>
                </c:pt>
                <c:pt idx="12">
                  <c:v>Στο Μακεδονικό</c:v>
                </c:pt>
              </c:strCache>
            </c:strRef>
          </c:cat>
          <c:val>
            <c:numRef>
              <c:f>Sheet1!$D$2:$D$14</c:f>
              <c:numCache>
                <c:formatCode>0</c:formatCode>
                <c:ptCount val="13"/>
                <c:pt idx="0">
                  <c:v>10.4</c:v>
                </c:pt>
                <c:pt idx="1">
                  <c:v>13.9</c:v>
                </c:pt>
                <c:pt idx="2">
                  <c:v>33.200000000000003</c:v>
                </c:pt>
                <c:pt idx="3">
                  <c:v>29.2</c:v>
                </c:pt>
                <c:pt idx="4">
                  <c:v>27.6</c:v>
                </c:pt>
                <c:pt idx="5">
                  <c:v>35.4</c:v>
                </c:pt>
                <c:pt idx="6">
                  <c:v>40.299999999999997</c:v>
                </c:pt>
                <c:pt idx="7">
                  <c:v>45.3</c:v>
                </c:pt>
                <c:pt idx="8">
                  <c:v>38.9</c:v>
                </c:pt>
                <c:pt idx="9">
                  <c:v>41.4</c:v>
                </c:pt>
                <c:pt idx="10">
                  <c:v>54.5</c:v>
                </c:pt>
                <c:pt idx="11">
                  <c:v>49</c:v>
                </c:pt>
                <c:pt idx="12">
                  <c:v>43.6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92-4B6C-8484-EC6431CE74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Στην δημόσια υγεία-κορωνοϊό</c:v>
                </c:pt>
                <c:pt idx="1">
                  <c:v>Στον ψηφιακό μετασχηματισμό του κράτους</c:v>
                </c:pt>
                <c:pt idx="2">
                  <c:v>Στις Ελληνοτουρκικές σχέσεις</c:v>
                </c:pt>
                <c:pt idx="3">
                  <c:v>Στην εγκληματικότητα </c:v>
                </c:pt>
                <c:pt idx="4">
                  <c:v>Στο περιβάλλον</c:v>
                </c:pt>
                <c:pt idx="5">
                  <c:v>Στην παιδεία</c:v>
                </c:pt>
                <c:pt idx="6">
                  <c:v>Στη φορολογική πολιτική</c:v>
                </c:pt>
                <c:pt idx="7">
                  <c:v>Στην οικονομία</c:v>
                </c:pt>
                <c:pt idx="8">
                  <c:v>Στην προσέλκυση επενδύσεων</c:v>
                </c:pt>
                <c:pt idx="9">
                  <c:v>Στις υποδομές (αυτοκίνητο δρομοι κτλ)</c:v>
                </c:pt>
                <c:pt idx="10">
                  <c:v>Στο μεταναστευτικό </c:v>
                </c:pt>
                <c:pt idx="11">
                  <c:v>Στα εργασιακά θέματα</c:v>
                </c:pt>
                <c:pt idx="12">
                  <c:v>Στο Μακεδονικό</c:v>
                </c:pt>
              </c:strCache>
            </c:strRef>
          </c:cat>
          <c:val>
            <c:numRef>
              <c:f>Sheet1!$E$2:$E$14</c:f>
              <c:numCache>
                <c:formatCode>0</c:formatCode>
                <c:ptCount val="13"/>
                <c:pt idx="0">
                  <c:v>0.7</c:v>
                </c:pt>
                <c:pt idx="1">
                  <c:v>10.1</c:v>
                </c:pt>
                <c:pt idx="2">
                  <c:v>4</c:v>
                </c:pt>
                <c:pt idx="3">
                  <c:v>7.2</c:v>
                </c:pt>
                <c:pt idx="4">
                  <c:v>12.4</c:v>
                </c:pt>
                <c:pt idx="5">
                  <c:v>9.5</c:v>
                </c:pt>
                <c:pt idx="6">
                  <c:v>10.3</c:v>
                </c:pt>
                <c:pt idx="7">
                  <c:v>5.7</c:v>
                </c:pt>
                <c:pt idx="8">
                  <c:v>14.9</c:v>
                </c:pt>
                <c:pt idx="9">
                  <c:v>9.6999999999999993</c:v>
                </c:pt>
                <c:pt idx="10">
                  <c:v>2.4</c:v>
                </c:pt>
                <c:pt idx="11">
                  <c:v>7.3</c:v>
                </c:pt>
                <c:pt idx="12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CC-4457-AE6F-D64EAA2C01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358518304"/>
        <c:axId val="358509056"/>
      </c:barChart>
      <c:catAx>
        <c:axId val="358518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358509056"/>
        <c:crosses val="autoZero"/>
        <c:auto val="1"/>
        <c:lblAlgn val="ctr"/>
        <c:lblOffset val="100"/>
        <c:noMultiLvlLbl val="0"/>
      </c:catAx>
      <c:valAx>
        <c:axId val="3585090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585183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1054268823931846E-2"/>
          <c:y val="1.2778933199534717E-3"/>
          <c:w val="0.93989265742959782"/>
          <c:h val="5.3649758014418625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  <a:alpha val="6000"/>
      </a:schemeClr>
    </a:solidFill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circle"/>
            <c:size val="5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dLbls>
            <c:dLbl>
              <c:idx val="1"/>
              <c:layout>
                <c:manualLayout>
                  <c:x val="-4.5432493654027843E-2"/>
                  <c:y val="4.8298180538038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C99-45C6-BF35-A76BC294079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412027182388374E-2"/>
                  <c:y val="4.1817427238477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2C0-492A-97B7-34B1E89B6E4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478639969949117E-2"/>
                  <c:y val="0.101620834268606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C99-45C6-BF35-A76BC2940795}"/>
                </c:ext>
                <c:ext xmlns:c15="http://schemas.microsoft.com/office/drawing/2012/chart" uri="{CE6537A1-D6FC-4f65-9D91-7224C49458BB}"/>
              </c:extLst>
            </c:dLbl>
            <c:dLbl>
              <c:idx val="51"/>
              <c:layout>
                <c:manualLayout>
                  <c:x val="-4.6780571649724996E-2"/>
                  <c:y val="9.00348648120546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FAC-47E2-90CE-D7199C75C6CE}"/>
                </c:ext>
                <c:ext xmlns:c15="http://schemas.microsoft.com/office/drawing/2012/chart" uri="{CE6537A1-D6FC-4f65-9D91-7224C49458BB}"/>
              </c:extLst>
            </c:dLbl>
            <c:dLbl>
              <c:idx val="52"/>
              <c:layout>
                <c:manualLayout>
                  <c:x val="-2.2204869608769395E-2"/>
                  <c:y val="4.5919169833136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5DE-49D6-BC8E-6D0BD7BCB383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-2.981571069196708E-2"/>
                  <c:y val="3.17901199678965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412-4668-9C42-0E0701600FD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5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Φεβ-15</c:v>
                </c:pt>
                <c:pt idx="1">
                  <c:v>Ιούλ-15 </c:v>
                </c:pt>
                <c:pt idx="2">
                  <c:v>Φεβ-16</c:v>
                </c:pt>
                <c:pt idx="3">
                  <c:v>Φεβ-17</c:v>
                </c:pt>
                <c:pt idx="4">
                  <c:v>Φεβ-18</c:v>
                </c:pt>
                <c:pt idx="5">
                  <c:v>Φεβ-19</c:v>
                </c:pt>
                <c:pt idx="6">
                  <c:v>Σεπ-19</c:v>
                </c:pt>
                <c:pt idx="7">
                  <c:v>Μαρ-20</c:v>
                </c:pt>
                <c:pt idx="8">
                  <c:v>Απρ-20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-21</c:v>
                </c:pt>
                <c:pt idx="1">
                  <c:v>-57</c:v>
                </c:pt>
                <c:pt idx="2">
                  <c:v>-81</c:v>
                </c:pt>
                <c:pt idx="3">
                  <c:v>-72</c:v>
                </c:pt>
                <c:pt idx="4">
                  <c:v>-49</c:v>
                </c:pt>
                <c:pt idx="5">
                  <c:v>-43</c:v>
                </c:pt>
                <c:pt idx="6">
                  <c:v>14</c:v>
                </c:pt>
                <c:pt idx="7">
                  <c:v>-37</c:v>
                </c:pt>
                <c:pt idx="8">
                  <c:v>-44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2C0-492A-97B7-34B1E89B6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8518848"/>
        <c:axId val="358522656"/>
      </c:lineChart>
      <c:catAx>
        <c:axId val="358518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txPr>
          <a:bodyPr rot="-5400000" vert="horz"/>
          <a:lstStyle/>
          <a:p>
            <a:pPr>
              <a:defRPr sz="1200" b="1"/>
            </a:pPr>
            <a:endParaRPr lang="en-US"/>
          </a:p>
        </c:txPr>
        <c:crossAx val="358522656"/>
        <c:crosses val="autoZero"/>
        <c:auto val="1"/>
        <c:lblAlgn val="ctr"/>
        <c:lblOffset val="100"/>
        <c:noMultiLvlLbl val="0"/>
      </c:catAx>
      <c:valAx>
        <c:axId val="358522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1"/>
            </a:pPr>
            <a:endParaRPr lang="en-US"/>
          </a:p>
        </c:txPr>
        <c:crossAx val="358518848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Iσοζύγιο αξιολόγησης σημερινής οικονομικής κατάστασης της χώρας (θετικά-αρνητικά)</c:v>
                </c:pt>
              </c:strCache>
            </c:strRef>
          </c:tx>
          <c:marker>
            <c:symbol val="none"/>
          </c:marker>
          <c:dLbls>
            <c:dLbl>
              <c:idx val="7"/>
              <c:layout>
                <c:manualLayout>
                  <c:x val="-3.4308431321214326E-2"/>
                  <c:y val="-4.1150490352023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5BE-4DD0-8E9B-C44C7600BD49}"/>
                </c:ext>
                <c:ext xmlns:c15="http://schemas.microsoft.com/office/drawing/2012/chart" uri="{CE6537A1-D6FC-4f65-9D91-7224C49458BB}"/>
              </c:extLst>
            </c:dLbl>
            <c:dLbl>
              <c:idx val="56"/>
              <c:layout>
                <c:manualLayout>
                  <c:x val="-1.4217254214522529E-2"/>
                  <c:y val="6.826333187457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A93-417F-953F-95BDE5B70B9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Φεβ-15</c:v>
                </c:pt>
                <c:pt idx="1">
                  <c:v>Ιούλ-15</c:v>
                </c:pt>
                <c:pt idx="2">
                  <c:v>Φεβ-16</c:v>
                </c:pt>
                <c:pt idx="3">
                  <c:v>Φεβ-17</c:v>
                </c:pt>
                <c:pt idx="4">
                  <c:v>Φεβ-18</c:v>
                </c:pt>
                <c:pt idx="5">
                  <c:v>Φεβ-19</c:v>
                </c:pt>
                <c:pt idx="6">
                  <c:v>Σεπ-19</c:v>
                </c:pt>
                <c:pt idx="7">
                  <c:v>Μαρ-20</c:v>
                </c:pt>
                <c:pt idx="8">
                  <c:v>Απρ-20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-55</c:v>
                </c:pt>
                <c:pt idx="1">
                  <c:v>-76</c:v>
                </c:pt>
                <c:pt idx="2">
                  <c:v>-90</c:v>
                </c:pt>
                <c:pt idx="3">
                  <c:v>-85</c:v>
                </c:pt>
                <c:pt idx="4">
                  <c:v>-66</c:v>
                </c:pt>
                <c:pt idx="5">
                  <c:v>-64</c:v>
                </c:pt>
                <c:pt idx="6">
                  <c:v>-8</c:v>
                </c:pt>
                <c:pt idx="7">
                  <c:v>-14</c:v>
                </c:pt>
                <c:pt idx="8">
                  <c:v>-25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3E6-40ED-86C0-BBFB38A40D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Iσοζύγιο πρόβλεψης για την οικονομία (θα καλυτερέψει-θα χειροτερέψει)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2.3412027182388374E-2"/>
                  <c:y val="2.9512199454500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2A-4E5F-853A-8264986B5D5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4308431321214326E-2"/>
                  <c:y val="4.1150813323880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E5-40EA-BB8F-C7A59EDB270E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-2.369705524126077E-2"/>
                  <c:y val="1.7873262613262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CFA-4CB1-BB8B-A63D75DCA99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Φεβ-15</c:v>
                </c:pt>
                <c:pt idx="1">
                  <c:v>Ιούλ-15</c:v>
                </c:pt>
                <c:pt idx="2">
                  <c:v>Φεβ-16</c:v>
                </c:pt>
                <c:pt idx="3">
                  <c:v>Φεβ-17</c:v>
                </c:pt>
                <c:pt idx="4">
                  <c:v>Φεβ-18</c:v>
                </c:pt>
                <c:pt idx="5">
                  <c:v>Φεβ-19</c:v>
                </c:pt>
                <c:pt idx="6">
                  <c:v>Σεπ-19</c:v>
                </c:pt>
                <c:pt idx="7">
                  <c:v>Μαρ-20</c:v>
                </c:pt>
                <c:pt idx="8">
                  <c:v>Απρ-20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13</c:v>
                </c:pt>
                <c:pt idx="1">
                  <c:v>-37</c:v>
                </c:pt>
                <c:pt idx="2">
                  <c:v>-71</c:v>
                </c:pt>
                <c:pt idx="3">
                  <c:v>-59</c:v>
                </c:pt>
                <c:pt idx="4">
                  <c:v>-31</c:v>
                </c:pt>
                <c:pt idx="5">
                  <c:v>-22</c:v>
                </c:pt>
                <c:pt idx="6">
                  <c:v>35</c:v>
                </c:pt>
                <c:pt idx="7">
                  <c:v>-59</c:v>
                </c:pt>
                <c:pt idx="8">
                  <c:v>-63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3E6-40ED-86C0-BBFB38A40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8510688"/>
        <c:axId val="358509600"/>
      </c:lineChart>
      <c:catAx>
        <c:axId val="35851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 rot="-5400000" vert="horz" anchor="ctr" anchorCtr="0"/>
          <a:lstStyle/>
          <a:p>
            <a:pPr>
              <a:defRPr sz="1200" b="1"/>
            </a:pPr>
            <a:endParaRPr lang="en-US"/>
          </a:p>
        </c:txPr>
        <c:crossAx val="358509600"/>
        <c:crosses val="autoZero"/>
        <c:auto val="1"/>
        <c:lblAlgn val="ctr"/>
        <c:lblOffset val="100"/>
        <c:noMultiLvlLbl val="0"/>
      </c:catAx>
      <c:valAx>
        <c:axId val="3585096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1"/>
            </a:pPr>
            <a:endParaRPr lang="en-US"/>
          </a:p>
        </c:txPr>
        <c:crossAx val="358510688"/>
        <c:crosses val="autoZero"/>
        <c:crossBetween val="between"/>
        <c:majorUnit val="20"/>
      </c:valAx>
    </c:plotArea>
    <c:legend>
      <c:legendPos val="b"/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0D-4F75-9211-94198886774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0D-4F75-9211-94198886774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0D-4F75-9211-9419888677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67.900000000000006</c:v>
                </c:pt>
                <c:pt idx="1">
                  <c:v>6.7</c:v>
                </c:pt>
                <c:pt idx="2">
                  <c:v>23.4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20D-4F75-9211-9419888677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58510144"/>
        <c:axId val="358515040"/>
      </c:barChart>
      <c:catAx>
        <c:axId val="358510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358515040"/>
        <c:crosses val="autoZero"/>
        <c:auto val="1"/>
        <c:lblAlgn val="ctr"/>
        <c:lblOffset val="100"/>
        <c:noMultiLvlLbl val="0"/>
      </c:catAx>
      <c:valAx>
        <c:axId val="35851504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5851014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A66-45F7-8BA4-9BC38B15C2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63</c:v>
                </c:pt>
                <c:pt idx="1">
                  <c:v>58</c:v>
                </c:pt>
                <c:pt idx="2">
                  <c:v>57</c:v>
                </c:pt>
                <c:pt idx="3">
                  <c:v>54</c:v>
                </c:pt>
                <c:pt idx="4">
                  <c:v>64</c:v>
                </c:pt>
                <c:pt idx="5">
                  <c:v>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A66-45F7-8BA4-9BC38B15C2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 formatCode="0">
                  <c:v>25</c:v>
                </c:pt>
                <c:pt idx="1">
                  <c:v>28</c:v>
                </c:pt>
                <c:pt idx="2">
                  <c:v>33</c:v>
                </c:pt>
                <c:pt idx="3">
                  <c:v>36</c:v>
                </c:pt>
                <c:pt idx="4">
                  <c:v>26</c:v>
                </c:pt>
                <c:pt idx="5">
                  <c:v>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A66-45F7-8BA4-9BC38B15C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8511776"/>
        <c:axId val="123289120"/>
      </c:lineChart>
      <c:catAx>
        <c:axId val="358511776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3289120"/>
        <c:crosses val="autoZero"/>
        <c:auto val="0"/>
        <c:lblAlgn val="ctr"/>
        <c:lblOffset val="100"/>
        <c:tickLblSkip val="1"/>
        <c:noMultiLvlLbl val="1"/>
      </c:catAx>
      <c:valAx>
        <c:axId val="123289120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none"/>
        <c:minorTickMark val="none"/>
        <c:tickLblPos val="nextTo"/>
        <c:crossAx val="358511776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2.8998335301812776E-2"/>
          <c:y val="0.84155609745245052"/>
          <c:w val="0.92366618313855808"/>
          <c:h val="0.1215901847232150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31-4BE6-9EF7-B0FFA3DD83A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31-4BE6-9EF7-B0FFA3DD83A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31-4BE6-9EF7-B0FFA3DD83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73.7</c:v>
                </c:pt>
                <c:pt idx="1">
                  <c:v>3.4</c:v>
                </c:pt>
                <c:pt idx="2">
                  <c:v>21.7</c:v>
                </c:pt>
                <c:pt idx="3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E31-4BE6-9EF7-B0FFA3DD83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3617152"/>
        <c:axId val="515339408"/>
      </c:barChart>
      <c:catAx>
        <c:axId val="123617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515339408"/>
        <c:crosses val="autoZero"/>
        <c:auto val="1"/>
        <c:lblAlgn val="ctr"/>
        <c:lblOffset val="100"/>
        <c:noMultiLvlLbl val="0"/>
      </c:catAx>
      <c:valAx>
        <c:axId val="51533940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2361715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1E1-4350-A3B4-686C43C6A5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71</c:v>
                </c:pt>
                <c:pt idx="1">
                  <c:v>64</c:v>
                </c:pt>
                <c:pt idx="2">
                  <c:v>65</c:v>
                </c:pt>
                <c:pt idx="3">
                  <c:v>60</c:v>
                </c:pt>
                <c:pt idx="4">
                  <c:v>72</c:v>
                </c:pt>
                <c:pt idx="5">
                  <c:v>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1E1-4350-A3B4-686C43C6A5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-3.8311326018225775E-2"/>
                  <c:y val="-4.9794888643070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AB5-4FDA-8F75-276E711D966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 formatCode="0">
                  <c:v>22</c:v>
                </c:pt>
                <c:pt idx="1">
                  <c:v>27</c:v>
                </c:pt>
                <c:pt idx="2">
                  <c:v>28</c:v>
                </c:pt>
                <c:pt idx="3">
                  <c:v>32</c:v>
                </c:pt>
                <c:pt idx="4">
                  <c:v>22</c:v>
                </c:pt>
                <c:pt idx="5">
                  <c:v>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1E1-4350-A3B4-686C43C6A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333968"/>
        <c:axId val="515335056"/>
      </c:lineChart>
      <c:catAx>
        <c:axId val="515333968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15335056"/>
        <c:crosses val="autoZero"/>
        <c:auto val="0"/>
        <c:lblAlgn val="ctr"/>
        <c:lblOffset val="100"/>
        <c:tickLblSkip val="1"/>
        <c:noMultiLvlLbl val="1"/>
      </c:catAx>
      <c:valAx>
        <c:axId val="515335056"/>
        <c:scaling>
          <c:orientation val="minMax"/>
          <c:max val="100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out"/>
        <c:minorTickMark val="none"/>
        <c:tickLblPos val="nextTo"/>
        <c:crossAx val="515333968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2.8998335301812776E-2"/>
          <c:y val="0.84155609745245052"/>
          <c:w val="0.92366618313855808"/>
          <c:h val="0.1215901847232150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F85D0-5433-4E62-97B5-67BD7422893D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BE1A2-7ADC-448F-839C-87576E515E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66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87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625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375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615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48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275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5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30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41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027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42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82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752D-6C6E-4F02-98E8-1BA5815B84B4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557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752D-6C6E-4F02-98E8-1BA5815B84B4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3296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830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8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533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81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18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26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53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087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01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1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264696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8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24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896544"/>
          </a:xfrm>
          <a:noFill/>
          <a:effectLst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5" y="116632"/>
            <a:ext cx="6264696" cy="108012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>
            <a:lvl1pPr>
              <a:defRPr lang="en-GB" dirty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8424" y="6453336"/>
            <a:ext cx="720080" cy="365125"/>
          </a:xfrm>
        </p:spPr>
        <p:txBody>
          <a:bodyPr/>
          <a:lstStyle>
            <a:lvl1pPr algn="ctr">
              <a:defRPr sz="1800"/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56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264696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96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6496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6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264696" cy="1080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856" y="1463104"/>
            <a:ext cx="4112168" cy="66941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56" y="2102866"/>
            <a:ext cx="4112168" cy="4134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681" y="1463104"/>
            <a:ext cx="4113783" cy="66941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681" y="2102866"/>
            <a:ext cx="4113783" cy="4134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720080" cy="365125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smtClean="0"/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31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264696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05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8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02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7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192" y="1412776"/>
            <a:ext cx="843528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3920" y="6492875"/>
            <a:ext cx="72008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l-GR" smtClean="0"/>
              <a:pPr>
                <a:spcBef>
                  <a:spcPct val="0"/>
                </a:spcBef>
              </a:pPr>
              <a:t>‹#›</a:t>
            </a:fld>
            <a:endParaRPr lang="el-GR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0" y="29152"/>
            <a:ext cx="6084168" cy="1239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588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2400" b="0" i="0" kern="1200" spc="100" normalizeH="0" baseline="0" dirty="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hart" Target="../charts/chart20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emf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4032448" cy="64807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συνδρομητική έρευνα</a:t>
            </a:r>
            <a:endParaRPr lang="en-GB" sz="22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8144" y="861864"/>
            <a:ext cx="3056384" cy="62292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l-GR" sz="2200" spc="1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Απρίλιος 2020</a:t>
            </a:r>
            <a:endParaRPr lang="en-GB" sz="2200" spc="1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16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/>
          <a:lstStyle/>
          <a:p>
            <a:r>
              <a:rPr lang="el-GR" sz="2200" dirty="0"/>
              <a:t>Αξιολόγηση Κυβέρνησης</a:t>
            </a:r>
            <a:r>
              <a:rPr lang="el-GR" dirty="0"/>
              <a:t/>
            </a:r>
            <a:br>
              <a:rPr lang="el-GR" dirty="0"/>
            </a:br>
            <a:r>
              <a:rPr lang="el-GR" sz="1400" i="1" dirty="0"/>
              <a:t>‘Ποια είναι η εντύπωση σας για το έργο της Κυβέρνησης μέχρι σήμερα; Θετική ή αρνητική;’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418126" cy="198724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5232308"/>
              </p:ext>
            </p:extLst>
          </p:nvPr>
        </p:nvGraphicFramePr>
        <p:xfrm>
          <a:off x="403352" y="1556792"/>
          <a:ext cx="8388956" cy="221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fld id="{DE70D37E-C867-47FE-9F10-9260555C453A}" type="slidenum">
              <a:rPr lang="en-GB">
                <a:solidFill>
                  <a:srgbClr val="4E5B6F"/>
                </a:solidFill>
              </a:rPr>
              <a:pPr algn="ctr">
                <a:spcBef>
                  <a:spcPct val="0"/>
                </a:spcBef>
              </a:pPr>
              <a:t>10</a:t>
            </a:fld>
            <a:endParaRPr lang="en-GB" dirty="0">
              <a:solidFill>
                <a:srgbClr val="4E5B6F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xmlns="" id="{671F5CC1-BA9F-4219-82F4-F78C2FBE7833}"/>
              </a:ext>
            </a:extLst>
          </p:cNvPr>
          <p:cNvSpPr txBox="1">
            <a:spLocks/>
          </p:cNvSpPr>
          <p:nvPr/>
        </p:nvSpPr>
        <p:spPr>
          <a:xfrm>
            <a:off x="360816" y="4149080"/>
            <a:ext cx="8418125" cy="226238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22" name="Content Placeholder 8">
            <a:extLst>
              <a:ext uri="{FF2B5EF4-FFF2-40B4-BE49-F238E27FC236}">
                <a16:creationId xmlns:a16="http://schemas.microsoft.com/office/drawing/2014/main" xmlns="" id="{555734DA-6C0E-4740-9847-4B1940C90F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327608"/>
              </p:ext>
            </p:extLst>
          </p:nvPr>
        </p:nvGraphicFramePr>
        <p:xfrm>
          <a:off x="359981" y="4390703"/>
          <a:ext cx="8418125" cy="186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251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Αξιολόγηση Πρωθυπουργού</a:t>
            </a:r>
            <a:r>
              <a:rPr lang="el-GR" sz="2700" dirty="0"/>
              <a:t/>
            </a:r>
            <a:br>
              <a:rPr lang="el-GR" sz="2700" dirty="0"/>
            </a:br>
            <a:r>
              <a:rPr lang="el-GR" sz="1600" i="1" dirty="0"/>
              <a:t>‘Ποια είναι η γνώμη σας για τον τρόπο με τον οποίο ασκεί τα καθήκοντά του μέχρι στιγμής ο Πρωθυπουργός κ. Μητσοτάκης; Θετική ή αρνητική;’</a:t>
            </a:r>
            <a:endParaRPr lang="en-US" sz="16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347542" cy="213351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8382364"/>
              </p:ext>
            </p:extLst>
          </p:nvPr>
        </p:nvGraphicFramePr>
        <p:xfrm>
          <a:off x="403351" y="1556792"/>
          <a:ext cx="8318617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fld id="{DE70D37E-C867-47FE-9F10-9260555C453A}" type="slidenum">
              <a:rPr lang="en-GB">
                <a:solidFill>
                  <a:srgbClr val="4E5B6F"/>
                </a:solidFill>
              </a:rPr>
              <a:pPr algn="ctr">
                <a:spcBef>
                  <a:spcPct val="0"/>
                </a:spcBef>
              </a:pPr>
              <a:t>11</a:t>
            </a:fld>
            <a:endParaRPr lang="en-GB" dirty="0">
              <a:solidFill>
                <a:srgbClr val="4E5B6F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CEE5B774-4827-46C7-90DB-D00FEDCDB7A2}"/>
              </a:ext>
            </a:extLst>
          </p:cNvPr>
          <p:cNvSpPr txBox="1">
            <a:spLocks/>
          </p:cNvSpPr>
          <p:nvPr/>
        </p:nvSpPr>
        <p:spPr>
          <a:xfrm>
            <a:off x="360816" y="4149079"/>
            <a:ext cx="8347541" cy="224463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xmlns="" id="{26F24B50-E015-4384-8CF4-57E1301F0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273434"/>
              </p:ext>
            </p:extLst>
          </p:nvPr>
        </p:nvGraphicFramePr>
        <p:xfrm>
          <a:off x="359981" y="4390703"/>
          <a:ext cx="8347541" cy="184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5277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/>
          </a:bodyPr>
          <a:lstStyle/>
          <a:p>
            <a:r>
              <a:rPr lang="el-GR" sz="2200" dirty="0"/>
              <a:t>Αξιολόγηση Αξιωματικής Αντιπολίτευσης</a:t>
            </a:r>
            <a:r>
              <a:rPr lang="el-GR" dirty="0"/>
              <a:t/>
            </a:r>
            <a:br>
              <a:rPr lang="el-GR" dirty="0"/>
            </a:br>
            <a:r>
              <a:rPr lang="el-GR" sz="1400" i="1" dirty="0"/>
              <a:t>‘Ποια είναι η εντύπωση σας για την Αξιωματική Αντιπολίτευση του ΣΥΡΙΖΑ; Θετική ή αρνητική;’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488708" cy="213351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1147206"/>
              </p:ext>
            </p:extLst>
          </p:nvPr>
        </p:nvGraphicFramePr>
        <p:xfrm>
          <a:off x="403352" y="1556792"/>
          <a:ext cx="845929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fld id="{DE70D37E-C867-47FE-9F10-9260555C453A}" type="slidenum">
              <a:rPr lang="en-GB">
                <a:solidFill>
                  <a:srgbClr val="4E5B6F"/>
                </a:solidFill>
              </a:rPr>
              <a:pPr algn="ctr">
                <a:spcBef>
                  <a:spcPct val="0"/>
                </a:spcBef>
              </a:pPr>
              <a:t>12</a:t>
            </a:fld>
            <a:endParaRPr lang="en-GB" dirty="0">
              <a:solidFill>
                <a:srgbClr val="4E5B6F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07EE1032-D4B6-4DD7-99FE-16A9FC868A64}"/>
              </a:ext>
            </a:extLst>
          </p:cNvPr>
          <p:cNvSpPr txBox="1">
            <a:spLocks/>
          </p:cNvSpPr>
          <p:nvPr/>
        </p:nvSpPr>
        <p:spPr>
          <a:xfrm>
            <a:off x="360817" y="4149079"/>
            <a:ext cx="8524262" cy="224463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xmlns="" id="{B5B934FC-17C5-4910-8E4C-E54A260DB6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744401"/>
              </p:ext>
            </p:extLst>
          </p:nvPr>
        </p:nvGraphicFramePr>
        <p:xfrm>
          <a:off x="359982" y="4390703"/>
          <a:ext cx="8524262" cy="184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462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44624"/>
            <a:ext cx="6552728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Αξιολόγηση αρχηγού Αξιωματικής Αντιπολίτευσης</a:t>
            </a:r>
            <a:br>
              <a:rPr lang="el-GR" dirty="0"/>
            </a:br>
            <a:r>
              <a:rPr lang="el-GR" sz="1400" i="1" dirty="0"/>
              <a:t>‘Ποια είναι η γνώμη σας για τον τρόπο με τον οποίο ασκεί τα καθήκοντά του μέχρι στιγμής ο αρχηγός της Αξιωματικής Αντιπολίτευσης κ. Τσίπρας; Θετική ή αρνητική;’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446358" cy="213351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3246584"/>
              </p:ext>
            </p:extLst>
          </p:nvPr>
        </p:nvGraphicFramePr>
        <p:xfrm>
          <a:off x="403351" y="1556792"/>
          <a:ext cx="841709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fld id="{DE70D37E-C867-47FE-9F10-9260555C453A}" type="slidenum">
              <a:rPr lang="en-GB">
                <a:solidFill>
                  <a:srgbClr val="4E5B6F"/>
                </a:solidFill>
              </a:rPr>
              <a:pPr algn="ctr">
                <a:spcBef>
                  <a:spcPct val="0"/>
                </a:spcBef>
              </a:pPr>
              <a:t>13</a:t>
            </a:fld>
            <a:endParaRPr lang="en-GB" dirty="0">
              <a:solidFill>
                <a:srgbClr val="4E5B6F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1DAFB0AB-7871-4641-B472-57AE4861EBFC}"/>
              </a:ext>
            </a:extLst>
          </p:cNvPr>
          <p:cNvSpPr txBox="1">
            <a:spLocks/>
          </p:cNvSpPr>
          <p:nvPr/>
        </p:nvSpPr>
        <p:spPr>
          <a:xfrm>
            <a:off x="360817" y="4149080"/>
            <a:ext cx="8481912" cy="227466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xmlns="" id="{27545DB1-E146-419D-8093-A5543EBA2F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257813"/>
              </p:ext>
            </p:extLst>
          </p:nvPr>
        </p:nvGraphicFramePr>
        <p:xfrm>
          <a:off x="359982" y="4390703"/>
          <a:ext cx="8481912" cy="187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7145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Απόψεις για την Πανδημία </a:t>
            </a:r>
            <a:br>
              <a:rPr lang="el-GR" dirty="0"/>
            </a:br>
            <a:r>
              <a:rPr lang="el-GR" sz="1600" i="1" dirty="0">
                <a:solidFill>
                  <a:srgbClr val="00ADDC">
                    <a:lumMod val="75000"/>
                  </a:srgbClr>
                </a:solidFill>
              </a:rPr>
              <a:t>‘Συμφωνείτε ή διαφωνείτε με την άποψη ότι ο</a:t>
            </a:r>
            <a:r>
              <a:rPr lang="el-GR" sz="1600" i="1" dirty="0"/>
              <a:t> πολιτικός κόσμος σε γενικές γραμμές κράτησε στάση συνεργασίας και συνεννόησης για την αντιμετώπιση της κρίσης</a:t>
            </a:r>
            <a:r>
              <a:rPr lang="el-GR" sz="1600" i="1" dirty="0">
                <a:solidFill>
                  <a:srgbClr val="00ADDC">
                    <a:lumMod val="75000"/>
                  </a:srgbClr>
                </a:solidFill>
              </a:rPr>
              <a:t>;’</a:t>
            </a:r>
            <a:endParaRPr lang="en-US" sz="16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7060" y="1579956"/>
            <a:ext cx="8432242" cy="232826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4987099"/>
              </p:ext>
            </p:extLst>
          </p:nvPr>
        </p:nvGraphicFramePr>
        <p:xfrm>
          <a:off x="304875" y="1795947"/>
          <a:ext cx="8432242" cy="359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/>
              <a:pPr>
                <a:spcBef>
                  <a:spcPct val="0"/>
                </a:spcBef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193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258554"/>
            <a:ext cx="6848759" cy="866190"/>
          </a:xfrm>
        </p:spPr>
        <p:txBody>
          <a:bodyPr/>
          <a:lstStyle/>
          <a:p>
            <a:r>
              <a:rPr lang="el-GR" sz="2200" dirty="0"/>
              <a:t>Πολιτική &amp; κοινωνική εμπιστοσύνη</a:t>
            </a:r>
            <a:r>
              <a:rPr lang="el-GR" dirty="0"/>
              <a:t/>
            </a:r>
            <a:br>
              <a:rPr lang="el-GR" dirty="0"/>
            </a:br>
            <a:r>
              <a:rPr lang="el-GR" sz="1400" dirty="0"/>
              <a:t>Μέσες τιμές-Διαχρονικές μετρήσεις </a:t>
            </a:r>
            <a:r>
              <a:rPr lang="en-US" sz="1400" dirty="0"/>
              <a:t>Metron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graphicFrame>
        <p:nvGraphicFramePr>
          <p:cNvPr id="8" name="Content Placeholder 2"/>
          <p:cNvGraphicFramePr>
            <a:graphicFrameLocks noGrp="1"/>
          </p:cNvGraphicFramePr>
          <p:nvPr>
            <p:ph idx="1"/>
          </p:nvPr>
        </p:nvGraphicFramePr>
        <p:xfrm>
          <a:off x="103842" y="1850022"/>
          <a:ext cx="8788637" cy="381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734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Καλύτερος υπουργός της Κυβέρνησης</a:t>
            </a:r>
            <a:r>
              <a:rPr lang="el-GR" sz="2700" dirty="0"/>
              <a:t/>
            </a:r>
            <a:br>
              <a:rPr lang="el-GR" sz="2700" dirty="0"/>
            </a:br>
            <a:r>
              <a:rPr lang="el-GR" sz="1600" i="1" dirty="0"/>
              <a:t>‘</a:t>
            </a:r>
            <a:r>
              <a:rPr lang="el-GR" sz="1600" b="1" i="1" dirty="0"/>
              <a:t>Ποιον θεωρείτε μέχρι τώρα καλύτερο υπουργό της Κυβέρνησης; Και ποιον άλλον;</a:t>
            </a:r>
            <a:r>
              <a:rPr lang="el-GR" sz="1600" i="1" dirty="0"/>
              <a:t>’</a:t>
            </a:r>
            <a:br>
              <a:rPr lang="el-GR" sz="1600" i="1" dirty="0"/>
            </a:br>
            <a:r>
              <a:rPr lang="el-GR" sz="1600" u="sng" dirty="0"/>
              <a:t>αυθόρμητες αναφορές </a:t>
            </a:r>
            <a:endParaRPr lang="en-US" sz="1600" u="sng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0488502"/>
              </p:ext>
            </p:extLst>
          </p:nvPr>
        </p:nvGraphicFramePr>
        <p:xfrm>
          <a:off x="107504" y="1841789"/>
          <a:ext cx="5256585" cy="4395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16</a:t>
            </a:fld>
            <a:endParaRPr dirty="0">
              <a:solidFill>
                <a:srgbClr val="4E5B6F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idx="1"/>
          </p:nvPr>
        </p:nvSpPr>
        <p:spPr>
          <a:xfrm>
            <a:off x="121669" y="1625798"/>
            <a:ext cx="5244834" cy="215992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sp>
        <p:nvSpPr>
          <p:cNvPr id="19" name="Rectangle 18"/>
          <p:cNvSpPr/>
          <p:nvPr/>
        </p:nvSpPr>
        <p:spPr>
          <a:xfrm>
            <a:off x="106736" y="1340768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2120" y="5661248"/>
            <a:ext cx="338437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100" dirty="0">
                <a:solidFill>
                  <a:prstClr val="white"/>
                </a:solidFill>
              </a:rPr>
              <a:t>Αυθόρμητες αναφορές με ποσοστό πάνω από 1%. </a:t>
            </a:r>
          </a:p>
        </p:txBody>
      </p:sp>
    </p:spTree>
    <p:extLst>
      <p:ext uri="{BB962C8B-B14F-4D97-AF65-F5344CB8AC3E}">
        <p14:creationId xmlns:p14="http://schemas.microsoft.com/office/powerpoint/2010/main" val="104071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Απόψεις για την Πανδημία </a:t>
            </a:r>
            <a:br>
              <a:rPr lang="el-GR" dirty="0"/>
            </a:br>
            <a:r>
              <a:rPr lang="el-GR" sz="1600" i="1" dirty="0"/>
              <a:t>‘Συμφωνείτε ή διαφωνείτε με την άποψη ότι το ΕΣΥ απέδειξε ότι είναι αναγκαίο και πρέπει να ενισχυθεί ακόμα περισσότερο;’</a:t>
            </a:r>
            <a:endParaRPr lang="en-US" sz="16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7060" y="1579956"/>
            <a:ext cx="8432242" cy="232826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0855598"/>
              </p:ext>
            </p:extLst>
          </p:nvPr>
        </p:nvGraphicFramePr>
        <p:xfrm>
          <a:off x="304875" y="1795947"/>
          <a:ext cx="8432242" cy="359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/>
              <a:pPr>
                <a:spcBef>
                  <a:spcPct val="0"/>
                </a:spcBef>
              </a:pPr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4664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/>
          </a:bodyPr>
          <a:lstStyle/>
          <a:p>
            <a:r>
              <a:rPr lang="el-GR" sz="2200" dirty="0"/>
              <a:t>Απόψεις για την Πανδημία </a:t>
            </a:r>
            <a:r>
              <a:rPr lang="el-GR" dirty="0"/>
              <a:t/>
            </a:r>
            <a:br>
              <a:rPr lang="el-GR" dirty="0"/>
            </a:br>
            <a:r>
              <a:rPr lang="el-GR" sz="1400" i="1" dirty="0">
                <a:solidFill>
                  <a:srgbClr val="00ADDC">
                    <a:lumMod val="75000"/>
                  </a:srgbClr>
                </a:solidFill>
              </a:rPr>
              <a:t>‘Συμφωνείτε ή διαφωνείτε με την άποψη ότι η</a:t>
            </a:r>
            <a:r>
              <a:rPr lang="el-GR" sz="1400" i="1" dirty="0"/>
              <a:t> Κίνα οφείλει να δώσει περισσότερες εξηγήσεις για την προέλευση του </a:t>
            </a:r>
            <a:r>
              <a:rPr lang="el-GR" sz="1400" i="1" dirty="0" err="1"/>
              <a:t>Κορωνοϊού</a:t>
            </a:r>
            <a:r>
              <a:rPr lang="el-GR" sz="1400" i="1" dirty="0">
                <a:solidFill>
                  <a:srgbClr val="00ADDC">
                    <a:lumMod val="75000"/>
                  </a:srgbClr>
                </a:solidFill>
              </a:rPr>
              <a:t>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7060" y="1579956"/>
            <a:ext cx="8432242" cy="232826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555560"/>
              </p:ext>
            </p:extLst>
          </p:nvPr>
        </p:nvGraphicFramePr>
        <p:xfrm>
          <a:off x="304875" y="1795947"/>
          <a:ext cx="8432242" cy="359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/>
              <a:pPr>
                <a:spcBef>
                  <a:spcPct val="0"/>
                </a:spcBef>
              </a:pPr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0201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5" y="116632"/>
            <a:ext cx="6491913" cy="1080120"/>
          </a:xfrm>
        </p:spPr>
        <p:txBody>
          <a:bodyPr>
            <a:normAutofit/>
          </a:bodyPr>
          <a:lstStyle/>
          <a:p>
            <a:r>
              <a:rPr lang="el-GR" sz="2200" dirty="0"/>
              <a:t>Στάση Ε.Ε. στην αντιμετώπιση της πανδημίας</a:t>
            </a:r>
            <a:r>
              <a:rPr lang="el-GR" dirty="0"/>
              <a:t/>
            </a:r>
            <a:br>
              <a:rPr lang="el-GR" dirty="0"/>
            </a:br>
            <a:r>
              <a:rPr lang="el-GR" sz="1400" i="1" dirty="0"/>
              <a:t>‘Η Ευρωπαϊκή Ένωση θα έπρεπε να έχει πιο ενιαία στάση στην αντιμετώπιση της πανδημίας ή όχι;’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375776" cy="212902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852864"/>
              </p:ext>
            </p:extLst>
          </p:nvPr>
        </p:nvGraphicFramePr>
        <p:xfrm>
          <a:off x="403351" y="1556792"/>
          <a:ext cx="8375776" cy="396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085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Η ταυτότητα της έρευνας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z="1600" smtClean="0"/>
              <a:pPr>
                <a:spcBef>
                  <a:spcPct val="0"/>
                </a:spcBef>
              </a:pPr>
              <a:t>2</a:t>
            </a:fld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107505" y="5764728"/>
            <a:ext cx="8784975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C00000"/>
              </a:buClr>
              <a:tabLst>
                <a:tab pos="3403600" algn="l"/>
              </a:tabLst>
            </a:pPr>
            <a:r>
              <a:rPr lang="el-G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Η METRON ANALYSIS είναι μέλος της ESOMAR και του ΣΕΔΕΑ και τηρεί τους </a:t>
            </a: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r>
              <a:rPr lang="el-G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κώδικες δεοντολογίας και διεξαγωγής ερευνών και επαγγελματικής πρακτικής της ESOMAR και του ΣΕΔΕΑ.</a:t>
            </a: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180449"/>
              </p:ext>
            </p:extLst>
          </p:nvPr>
        </p:nvGraphicFramePr>
        <p:xfrm>
          <a:off x="35496" y="1484785"/>
          <a:ext cx="8964612" cy="331466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893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75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5747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Εταιρεία: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Metron Analysis (Α.Μ. ΕΣΡ 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285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Ανάθεση: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Συνδρομητική έρευνα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892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Τύπος Έρευνας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Τηλεφωνική πανελλαδική έρευνα κοινής</a:t>
                      </a:r>
                      <a:r>
                        <a:rPr lang="el-GR" sz="1200" baseline="0" dirty="0"/>
                        <a:t> γνώμης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7123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Μέθοδος Δειγματοληψίας: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200" dirty="0"/>
                        <a:t>Απλή τυχαία δειγματοληψία 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σε αρχείο τηλεφωνικών αριθμών που έχει παραχθεί με τυχαίο τρόπο (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RDD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Random Digit Dialing)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με την εξής αναλογία:</a:t>
                      </a:r>
                      <a:r>
                        <a:rPr lang="el-GR" sz="1200" dirty="0"/>
                        <a:t> σταθερά</a:t>
                      </a:r>
                      <a:r>
                        <a:rPr lang="el-GR" sz="1200" baseline="0" dirty="0"/>
                        <a:t> τηλέφωνα 71</a:t>
                      </a:r>
                      <a:r>
                        <a:rPr lang="el-GR" sz="1200" dirty="0"/>
                        <a:t>% και </a:t>
                      </a:r>
                      <a:r>
                        <a:rPr lang="el-GR" sz="1200" dirty="0">
                          <a:solidFill>
                            <a:srgbClr val="FF0000"/>
                          </a:solidFill>
                        </a:rPr>
                        <a:t>κινητά</a:t>
                      </a:r>
                      <a:r>
                        <a:rPr lang="el-GR" sz="1200" baseline="0" dirty="0">
                          <a:solidFill>
                            <a:srgbClr val="FF0000"/>
                          </a:solidFill>
                        </a:rPr>
                        <a:t> τηλέφωνα 29%.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439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Χρόνος Διεξαγωγής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n-US" sz="1200" dirty="0"/>
                        <a:t>22-28</a:t>
                      </a:r>
                      <a:r>
                        <a:rPr lang="el-GR" sz="1200" dirty="0"/>
                        <a:t>/</a:t>
                      </a:r>
                      <a:r>
                        <a:rPr lang="en-US" sz="1200" dirty="0"/>
                        <a:t>04</a:t>
                      </a:r>
                      <a:r>
                        <a:rPr lang="el-GR" sz="1200" dirty="0"/>
                        <a:t>/20</a:t>
                      </a:r>
                      <a:r>
                        <a:rPr lang="en-US" sz="1200" dirty="0"/>
                        <a:t>20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704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Μέγεθος Δείγματος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r>
                        <a:rPr lang="el-GR" sz="1200" dirty="0">
                          <a:solidFill>
                            <a:srgbClr val="FF0000"/>
                          </a:solidFill>
                        </a:rPr>
                        <a:t>1.204</a:t>
                      </a:r>
                      <a:r>
                        <a:rPr lang="el-GR" sz="1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l-GR" sz="1200" dirty="0"/>
                        <a:t>άτομα ηλικίας 1</a:t>
                      </a:r>
                      <a:r>
                        <a:rPr lang="en-US" sz="1200" dirty="0"/>
                        <a:t>7</a:t>
                      </a:r>
                      <a:r>
                        <a:rPr lang="el-GR" sz="1200" dirty="0"/>
                        <a:t> ετών και άνω. Μέγιστο δειγματοληπτικό σφάλμα ±2,8%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8272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Σταθμίσεις: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200" dirty="0"/>
                        <a:t>Το δείγμα σταθμίσθηκε εκ των υστέρων ως προς το φύλο και την ηλικία</a:t>
                      </a:r>
                      <a:r>
                        <a:rPr lang="el-GR" sz="1200" baseline="0" dirty="0"/>
                        <a:t> </a:t>
                      </a:r>
                      <a:r>
                        <a:rPr lang="el-GR" sz="1200" dirty="0"/>
                        <a:t>και την ψήφο στις Βουλευτικές 2019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2816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Προσωπικό 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field</a:t>
                      </a:r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/Έλεγχοι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Εργάστηκαν </a:t>
                      </a:r>
                      <a:r>
                        <a:rPr lang="en-US" sz="1200" dirty="0"/>
                        <a:t>3</a:t>
                      </a:r>
                      <a:r>
                        <a:rPr lang="el-GR" sz="1200" dirty="0"/>
                        <a:t> επόπτες και 30 συνεντευκτές. Το </a:t>
                      </a:r>
                      <a:r>
                        <a:rPr lang="en-US" sz="1200" dirty="0"/>
                        <a:t>2</a:t>
                      </a:r>
                      <a:r>
                        <a:rPr lang="el-GR" sz="1200" dirty="0"/>
                        <a:t>3% των συνεντεύξεων ελέχθησαν με τη μέθοδο της συνακρόασης και το 100% ηλεκτρονικά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82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55576" y="1412776"/>
          <a:ext cx="64807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7" y="188640"/>
            <a:ext cx="6192688" cy="1008112"/>
          </a:xfrm>
        </p:spPr>
        <p:txBody>
          <a:bodyPr/>
          <a:lstStyle/>
          <a:p>
            <a:r>
              <a:rPr lang="el-GR" sz="2200" dirty="0"/>
              <a:t>Δημοτικότητες πολιτικών αρχηγών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424" y="6453336"/>
            <a:ext cx="72008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79" y="2759974"/>
            <a:ext cx="55007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79" y="2060888"/>
            <a:ext cx="55203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181" y="4159957"/>
            <a:ext cx="55203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54" y="3427180"/>
            <a:ext cx="553991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1675C491-3563-492C-95DA-08FDF4243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58" y="5661248"/>
            <a:ext cx="55393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4F7303D4-2D61-4A9F-BD62-7201B845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05" y="4892734"/>
            <a:ext cx="550069" cy="48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69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483906"/>
              </p:ext>
            </p:extLst>
          </p:nvPr>
        </p:nvGraphicFramePr>
        <p:xfrm>
          <a:off x="539552" y="1844824"/>
          <a:ext cx="8136904" cy="381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Δημοτικότητες πολιτικών αρχηγών</a:t>
            </a:r>
            <a:r>
              <a:rPr lang="el-GR" dirty="0"/>
              <a:t/>
            </a:r>
            <a:br>
              <a:rPr lang="el-GR" dirty="0"/>
            </a:br>
            <a:r>
              <a:rPr lang="el-GR" sz="1600" dirty="0"/>
              <a:t>Διαχρονικά στοιχεία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l-GR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21</a:t>
            </a:fld>
            <a:endParaRPr lang="el-GR" dirty="0">
              <a:solidFill>
                <a:srgbClr val="4E5B6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AE800A-7C57-48FF-8F7D-50DF27050B6C}"/>
              </a:ext>
            </a:extLst>
          </p:cNvPr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376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853259"/>
              </p:ext>
            </p:extLst>
          </p:nvPr>
        </p:nvGraphicFramePr>
        <p:xfrm>
          <a:off x="539552" y="1844824"/>
          <a:ext cx="8136904" cy="381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Καταλληλότερος Πρωθυπουργός</a:t>
            </a:r>
            <a:r>
              <a:rPr lang="el-GR" dirty="0"/>
              <a:t/>
            </a:r>
            <a:br>
              <a:rPr lang="el-GR" dirty="0"/>
            </a:br>
            <a:r>
              <a:rPr lang="el-GR" sz="1600" dirty="0"/>
              <a:t>Διαχρονικά στοιχεία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l-GR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22</a:t>
            </a:fld>
            <a:endParaRPr lang="el-GR" dirty="0">
              <a:solidFill>
                <a:srgbClr val="4E5B6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AE800A-7C57-48FF-8F7D-50DF27050B6C}"/>
              </a:ext>
            </a:extLst>
          </p:cNvPr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74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/>
          </a:bodyPr>
          <a:lstStyle/>
          <a:p>
            <a:r>
              <a:rPr lang="el-GR" sz="2200" dirty="0"/>
              <a:t>Αυτοδύναμες ή Κυβερνήσεις συνεργασίας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1400" i="1" dirty="0"/>
              <a:t>‘Είστε υπέρ των αυτοδύναμων Κυβερνήσεων ή υπέρ των Κυβερνήσεων συνεργασίας;’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5" y="1340800"/>
            <a:ext cx="8474591" cy="212902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5427672"/>
              </p:ext>
            </p:extLst>
          </p:nvPr>
        </p:nvGraphicFramePr>
        <p:xfrm>
          <a:off x="403352" y="1556792"/>
          <a:ext cx="8445226" cy="237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4"/>
          <p:cNvSpPr txBox="1">
            <a:spLocks/>
          </p:cNvSpPr>
          <p:nvPr/>
        </p:nvSpPr>
        <p:spPr>
          <a:xfrm>
            <a:off x="396303" y="4032000"/>
            <a:ext cx="8443631" cy="221781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Διαχρονικά στοιχεία          </a:t>
            </a:r>
            <a:endParaRPr kumimoji="0" lang="en-US" sz="1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00573"/>
              </p:ext>
            </p:extLst>
          </p:nvPr>
        </p:nvGraphicFramePr>
        <p:xfrm>
          <a:off x="395535" y="4273624"/>
          <a:ext cx="8445225" cy="196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0561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4032448" cy="64807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συνδρομητική έρευνα</a:t>
            </a:r>
            <a:endParaRPr lang="en-GB" sz="22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8144" y="861864"/>
            <a:ext cx="3056384" cy="62292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l-GR" sz="2200" spc="1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Απρίλιος 2020</a:t>
            </a:r>
            <a:endParaRPr lang="en-GB" sz="2200" spc="1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65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9512" y="1628801"/>
          <a:ext cx="8712968" cy="4261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50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7836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effectLst/>
                        </a:rPr>
                        <a:t>Ημερομηνία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Κύρια</a:t>
                      </a:r>
                      <a:r>
                        <a:rPr lang="el-GR" sz="1400" u="none" strike="noStrike" baseline="0">
                          <a:effectLst/>
                        </a:rPr>
                        <a:t> είδηση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Η ιχνηλάτηση των επαφών των κρουσμάτων κορονοϊού σε δομή φιλοξενίας μεταναστών στο Κρανίδι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0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23/04/2020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Πολλαπλά κρούσματα </a:t>
                      </a:r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κορονοϊού σε υγειονομικές δομές στο Περιστέρι και το Ελληνικό – Παρέμβαση των εισαγγελικών αρχών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82097964"/>
                  </a:ext>
                </a:extLst>
              </a:tr>
              <a:tr h="5327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24/04/2020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Η επίσκεψη του κ. Τσιόδρα στην κλινική «Ταξιάρχαι» στο Περιστέρι όπου εντοπίστηκαν 34 νέα κρούσματα κορονοϊού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44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25/04/2020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Συσκέψεις στο Μαξίμου για την ολοκλήρωση του σχεδίου </a:t>
                      </a:r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σταδιακής άρσης των περιοριστικών μέτρων – Οι ανακοινώσεις για την επαναλειτουργία των δικαστηρίων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44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26/04/2020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Εκτιμήσεις για το σχέδιο άρσης των περιοριστικών μέτρων – Προτάσεις για κλιμακωτή έναρξη εργασίας και υποχρεωτική χρήση μάσκας στα ΜΜΜ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30265812"/>
                  </a:ext>
                </a:extLst>
              </a:tr>
              <a:tr h="5644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27/04/2020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Τα διαφορετικά στάδια του σχεδίου άρσης των μέτρων – Εκτιμήσεις για το άνοιγμα των διαφορετικών εκπαιδευτικών βαθμίδων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24811249"/>
                  </a:ext>
                </a:extLst>
              </a:tr>
              <a:tr h="5644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28/04/2020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Το διάγγελμα του πρωθυπουργού για την άρση των μέτρων – Αναλυτική παρουσίαση του σχεδίου από τον κ. Τσιόδρα και πέντε υφυπουργούς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2749980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7" y="116632"/>
            <a:ext cx="6480719" cy="1080120"/>
          </a:xfrm>
        </p:spPr>
        <p:txBody>
          <a:bodyPr/>
          <a:lstStyle/>
          <a:p>
            <a:r>
              <a:rPr lang="el-GR" sz="2000" dirty="0"/>
              <a:t>Τα σημαντικότερα γεγονότα κατά τη διάρκεια διεξαγωγής της έρευνας πεδίου (22</a:t>
            </a:r>
            <a:r>
              <a:rPr lang="en-US" sz="2000" dirty="0"/>
              <a:t>-</a:t>
            </a:r>
            <a:r>
              <a:rPr lang="el-GR" sz="2000" dirty="0"/>
              <a:t>2</a:t>
            </a:r>
            <a:r>
              <a:rPr lang="en-US" sz="2000" dirty="0"/>
              <a:t>8</a:t>
            </a:r>
            <a:r>
              <a:rPr lang="el-GR" sz="2000" dirty="0"/>
              <a:t>/</a:t>
            </a:r>
            <a:r>
              <a:rPr lang="en-US" sz="2000" dirty="0"/>
              <a:t>0</a:t>
            </a:r>
            <a:r>
              <a:rPr lang="el-GR" sz="2000" dirty="0"/>
              <a:t>4/20</a:t>
            </a:r>
            <a:r>
              <a:rPr lang="en-US" sz="2000" dirty="0"/>
              <a:t>20</a:t>
            </a:r>
            <a:r>
              <a:rPr lang="el-GR" sz="2000" dirty="0"/>
              <a:t>)</a:t>
            </a:r>
            <a:br>
              <a:rPr lang="el-GR" sz="2000" dirty="0"/>
            </a:br>
            <a:r>
              <a:rPr lang="el-GR" sz="2000" dirty="0"/>
              <a:t>(όπως παρουσιάστηκαν στην τηλεόραση)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14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Σημαντικότερο πρόβλημα της χώρας</a:t>
            </a:r>
            <a:r>
              <a:rPr lang="el-GR" sz="2700" dirty="0"/>
              <a:t/>
            </a:r>
            <a:br>
              <a:rPr lang="el-GR" sz="2700" dirty="0"/>
            </a:br>
            <a:r>
              <a:rPr lang="el-GR" sz="1600" i="1" dirty="0"/>
              <a:t>‘Ποιο νομίζετε ότι  είναι το σημαντικότερο πρόβλημα που αντιμετωπίζει σήμερα η χώρα μας;’</a:t>
            </a:r>
            <a:br>
              <a:rPr lang="el-GR" sz="1600" i="1" dirty="0"/>
            </a:br>
            <a:r>
              <a:rPr lang="el-GR" sz="1600" u="sng" dirty="0"/>
              <a:t>αυθόρμητες αναφορές </a:t>
            </a:r>
            <a:endParaRPr lang="en-US" sz="1600" u="sng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7668572"/>
              </p:ext>
            </p:extLst>
          </p:nvPr>
        </p:nvGraphicFramePr>
        <p:xfrm>
          <a:off x="107504" y="1841789"/>
          <a:ext cx="5256585" cy="4395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idx="1"/>
          </p:nvPr>
        </p:nvSpPr>
        <p:spPr>
          <a:xfrm>
            <a:off x="121669" y="1625798"/>
            <a:ext cx="5244834" cy="215992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sp>
        <p:nvSpPr>
          <p:cNvPr id="19" name="Rectangle 18"/>
          <p:cNvSpPr/>
          <p:nvPr/>
        </p:nvSpPr>
        <p:spPr>
          <a:xfrm>
            <a:off x="106736" y="1340768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0112" y="2852936"/>
            <a:ext cx="3384376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Αυθόρμητες αναφορές με ποσοστό πάνω από 1%.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Αναφέρθηκαν με ποσοστό κάτω του 1% το αγροτικό,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η διαφθορά, το ασφαλιστικό/συνταξιοδοτικό, η έλλειψη κοινωνικής πολιτικής, η έλλειψη τουρισμού,</a:t>
            </a:r>
            <a:r>
              <a:rPr kumimoji="0" lang="el-GR" sz="11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η έλλειψη επενδύσεων/</a:t>
            </a:r>
            <a:r>
              <a:rPr kumimoji="0" lang="el-GR" sz="11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υποανάπτυξη</a:t>
            </a:r>
            <a:r>
              <a:rPr kumimoji="0" lang="el-GR" sz="11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o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Δημόσιος τομέας, το δημογραφικό, η φορολογία, η κρίση αξιών κ.α.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34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Σημαντικότερο πρόβλημα χώρας</a:t>
            </a:r>
            <a:br>
              <a:rPr lang="el-GR" dirty="0"/>
            </a:br>
            <a:r>
              <a:rPr lang="el-GR" sz="1400" dirty="0"/>
              <a:t>Διαχρονικά στοιχεία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l-GR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5</a:t>
            </a:fld>
            <a:endParaRPr lang="el-GR" dirty="0">
              <a:solidFill>
                <a:srgbClr val="4E5B6F"/>
              </a:solidFill>
            </a:endParaRP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xmlns="" id="{27545DB1-E146-419D-8093-A5543EBA2F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87731"/>
              </p:ext>
            </p:extLst>
          </p:nvPr>
        </p:nvGraphicFramePr>
        <p:xfrm>
          <a:off x="251937" y="1793403"/>
          <a:ext cx="8497779" cy="369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93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sz="1600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6</a:t>
            </a:fld>
            <a:endParaRPr sz="1600" dirty="0">
              <a:solidFill>
                <a:srgbClr val="4E5B6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6192688" cy="1080120"/>
          </a:xfrm>
        </p:spPr>
        <p:txBody>
          <a:bodyPr/>
          <a:lstStyle/>
          <a:p>
            <a:r>
              <a:rPr lang="el-GR" sz="2200" dirty="0"/>
              <a:t>Εντυπώσεις από το έργο της Κυβέρνησης ανά τομέα</a:t>
            </a:r>
            <a:endParaRPr lang="en-US" sz="2200" i="1" dirty="0"/>
          </a:p>
        </p:txBody>
      </p:sp>
      <p:graphicFrame>
        <p:nvGraphicFramePr>
          <p:cNvPr id="20" name="Content Placeholder 9">
            <a:extLst>
              <a:ext uri="{FF2B5EF4-FFF2-40B4-BE49-F238E27FC236}">
                <a16:creationId xmlns:a16="http://schemas.microsoft.com/office/drawing/2014/main" xmlns="" id="{A581D63F-08B4-4987-B186-FC1CBAC730A0}"/>
              </a:ext>
            </a:extLst>
          </p:cNvPr>
          <p:cNvGraphicFramePr>
            <a:graphicFrameLocks/>
          </p:cNvGraphicFramePr>
          <p:nvPr/>
        </p:nvGraphicFramePr>
        <p:xfrm>
          <a:off x="467544" y="1556792"/>
          <a:ext cx="7560840" cy="468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ACE57A-3CBB-46B0-B1E3-58C30863E835}"/>
              </a:ext>
            </a:extLst>
          </p:cNvPr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96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496" y="116632"/>
            <a:ext cx="6120680" cy="1080120"/>
          </a:xfrm>
        </p:spPr>
        <p:txBody>
          <a:bodyPr/>
          <a:lstStyle/>
          <a:p>
            <a:r>
              <a:rPr lang="el-GR" sz="2200" dirty="0"/>
              <a:t>Εντυπώσεις από το έργο της Κυβέρνησης ανά τομέα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1400" u="sng" dirty="0"/>
              <a:t>Διαχρονικά στοιχεία</a:t>
            </a:r>
            <a:endParaRPr lang="en-US" sz="1400" u="sn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8424" y="6520259"/>
            <a:ext cx="720080" cy="365125"/>
          </a:xfrm>
        </p:spPr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sz="1600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7</a:t>
            </a:fld>
            <a:endParaRPr sz="1600" dirty="0">
              <a:solidFill>
                <a:srgbClr val="4E5B6F"/>
              </a:solidFill>
            </a:endParaRPr>
          </a:p>
        </p:txBody>
      </p:sp>
      <p:graphicFrame>
        <p:nvGraphicFramePr>
          <p:cNvPr id="10" name="Content Placeholder 14"/>
          <p:cNvGraphicFramePr>
            <a:graphicFrameLocks/>
          </p:cNvGraphicFramePr>
          <p:nvPr/>
        </p:nvGraphicFramePr>
        <p:xfrm>
          <a:off x="472548" y="1772816"/>
          <a:ext cx="7704856" cy="395273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57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4099">
                  <a:extLst>
                    <a:ext uri="{9D8B030D-6E8A-4147-A177-3AD203B41FA5}">
                      <a16:colId xmlns:a16="http://schemas.microsoft.com/office/drawing/2014/main" xmlns="" val="3074308448"/>
                    </a:ext>
                  </a:extLst>
                </a:gridCol>
                <a:gridCol w="883315">
                  <a:extLst>
                    <a:ext uri="{9D8B030D-6E8A-4147-A177-3AD203B41FA5}">
                      <a16:colId xmlns:a16="http://schemas.microsoft.com/office/drawing/2014/main" xmlns="" val="4274417358"/>
                    </a:ext>
                  </a:extLst>
                </a:gridCol>
                <a:gridCol w="883315">
                  <a:extLst>
                    <a:ext uri="{9D8B030D-6E8A-4147-A177-3AD203B41FA5}">
                      <a16:colId xmlns:a16="http://schemas.microsoft.com/office/drawing/2014/main" xmlns="" val="4211217489"/>
                    </a:ext>
                  </a:extLst>
                </a:gridCol>
                <a:gridCol w="8833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3315">
                  <a:extLst>
                    <a:ext uri="{9D8B030D-6E8A-4147-A177-3AD203B41FA5}">
                      <a16:colId xmlns:a16="http://schemas.microsoft.com/office/drawing/2014/main" xmlns="" val="2895858005"/>
                    </a:ext>
                  </a:extLst>
                </a:gridCol>
              </a:tblGrid>
              <a:tr h="579350">
                <a:tc>
                  <a:txBody>
                    <a:bodyPr/>
                    <a:lstStyle/>
                    <a:p>
                      <a:pPr algn="r"/>
                      <a:r>
                        <a:rPr lang="el-GR" sz="1200" b="1" u="sng" dirty="0"/>
                        <a:t>Μάλλον θετικές</a:t>
                      </a:r>
                    </a:p>
                  </a:txBody>
                  <a:tcPr marL="91822" marR="918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/>
                        <a:t>Σεπ-19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/>
                        <a:t>Δεκ-19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/>
                        <a:t>Ιαν-20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/>
                        <a:t>Μαρ-20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/>
                        <a:t>Απρ-20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Στη δημόσια υγεία -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κορω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οϊό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571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Στον ψηφιακό μετασχηματισμό του κράτους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47439888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Στις Ελληνοτουρκικές σχέσεις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Στην εγκληματικότητα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Στο περιβάλλον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89940177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Στην παιδεία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6801031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Στη φορολογική πολιτική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29411840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Στην οικονομία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Στην προσέλκυση επενδύσεων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89411563"/>
                  </a:ext>
                </a:extLst>
              </a:tr>
              <a:tr h="315571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Στις υποδομές (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αυτοκΙνητόδρομοι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κτλ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00877184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Στο μεταναστευτικό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748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Στα εργασιακά θέματα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74384514"/>
                  </a:ext>
                </a:extLst>
              </a:tr>
              <a:tr h="267934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Στο Μακεδονικό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0383809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07504" y="6624736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02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Δείκτης οικονομικής εμπιστοσύνης*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z="1600" smtClean="0"/>
              <a:pPr>
                <a:spcBef>
                  <a:spcPct val="0"/>
                </a:spcBef>
              </a:pPr>
              <a:t>8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1392996"/>
            <a:ext cx="8784976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400" dirty="0"/>
              <a:t>*Ο δείκτης οικονομικής εμπιστοσύνης είναι ο μέσος όρος του ισοζυγίου της αξιολόγησης της σημερινής οικονομικής κατάστασης της χώρας (θετικά-</a:t>
            </a:r>
            <a:r>
              <a:rPr lang="el-GR" sz="1400" dirty="0" err="1"/>
              <a:t>αρνητικ</a:t>
            </a:r>
            <a:r>
              <a:rPr lang="el-GR" sz="1400" dirty="0"/>
              <a:t>ά) και του ισοζυγίου της πρόβλεψης για την οικονομία (θα καλυτερέψει-θα χειροτερέψει).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ontent Placeholder 9"/>
          <p:cNvGraphicFramePr>
            <a:graphicFrameLocks/>
          </p:cNvGraphicFramePr>
          <p:nvPr/>
        </p:nvGraphicFramePr>
        <p:xfrm>
          <a:off x="107504" y="3140968"/>
          <a:ext cx="8785100" cy="309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4"/>
          <p:cNvSpPr txBox="1">
            <a:spLocks/>
          </p:cNvSpPr>
          <p:nvPr/>
        </p:nvSpPr>
        <p:spPr>
          <a:xfrm>
            <a:off x="107504" y="2903296"/>
            <a:ext cx="8784976" cy="237672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/>
              <a:t>Διαχρονικά Στοιχεία          </a:t>
            </a:r>
            <a:endParaRPr lang="en-US" sz="1300" b="1" u="sng" dirty="0"/>
          </a:p>
        </p:txBody>
      </p:sp>
    </p:spTree>
    <p:extLst>
      <p:ext uri="{BB962C8B-B14F-4D97-AF65-F5344CB8AC3E}">
        <p14:creationId xmlns:p14="http://schemas.microsoft.com/office/powerpoint/2010/main" val="381980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Συνιστώσες δείκτη οικονομικής εμπιστοσύνης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z="1600" smtClean="0"/>
              <a:pPr>
                <a:spcBef>
                  <a:spcPct val="0"/>
                </a:spcBef>
              </a:pPr>
              <a:t>9</a:t>
            </a:fld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ontent Placeholder 9"/>
          <p:cNvGraphicFramePr>
            <a:graphicFrameLocks/>
          </p:cNvGraphicFramePr>
          <p:nvPr/>
        </p:nvGraphicFramePr>
        <p:xfrm>
          <a:off x="122759" y="2348880"/>
          <a:ext cx="8785100" cy="309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4"/>
          <p:cNvSpPr txBox="1">
            <a:spLocks/>
          </p:cNvSpPr>
          <p:nvPr/>
        </p:nvSpPr>
        <p:spPr>
          <a:xfrm>
            <a:off x="122759" y="2111208"/>
            <a:ext cx="8784976" cy="237672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/>
              <a:t>Διαχρονικά Στοιχεία          </a:t>
            </a:r>
            <a:endParaRPr lang="en-US" sz="1300" b="1" u="sng" dirty="0"/>
          </a:p>
        </p:txBody>
      </p:sp>
    </p:spTree>
    <p:extLst>
      <p:ext uri="{BB962C8B-B14F-4D97-AF65-F5344CB8AC3E}">
        <p14:creationId xmlns:p14="http://schemas.microsoft.com/office/powerpoint/2010/main" val="1853233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ADDC"/>
      </a:accent1>
      <a:accent2>
        <a:srgbClr val="FEB80A"/>
      </a:accent2>
      <a:accent3>
        <a:srgbClr val="EA157A"/>
      </a:accent3>
      <a:accent4>
        <a:srgbClr val="BFBFBF"/>
      </a:accent4>
      <a:accent5>
        <a:srgbClr val="738AC8"/>
      </a:accent5>
      <a:accent6>
        <a:srgbClr val="1AB39F"/>
      </a:accent6>
      <a:hlink>
        <a:srgbClr val="C00000"/>
      </a:hlink>
      <a:folHlink>
        <a:srgbClr val="5F7791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Opulent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</TotalTime>
  <Words>709</Words>
  <Application>Microsoft Office PowerPoint</Application>
  <PresentationFormat>On-screen Show (4:3)</PresentationFormat>
  <Paragraphs>231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Office Theme</vt:lpstr>
      <vt:lpstr>συνδρομητική έρευνα</vt:lpstr>
      <vt:lpstr>Η ταυτότητα της έρευνας</vt:lpstr>
      <vt:lpstr>Τα σημαντικότερα γεγονότα κατά τη διάρκεια διεξαγωγής της έρευνας πεδίου (22-28/04/2020) (όπως παρουσιάστηκαν στην τηλεόραση) </vt:lpstr>
      <vt:lpstr>Σημαντικότερο πρόβλημα της χώρας ‘Ποιο νομίζετε ότι  είναι το σημαντικότερο πρόβλημα που αντιμετωπίζει σήμερα η χώρα μας;’ αυθόρμητες αναφορές </vt:lpstr>
      <vt:lpstr>Σημαντικότερο πρόβλημα χώρας Διαχρονικά στοιχεία</vt:lpstr>
      <vt:lpstr>Εντυπώσεις από το έργο της Κυβέρνησης ανά τομέα</vt:lpstr>
      <vt:lpstr>Εντυπώσεις από το έργο της Κυβέρνησης ανά τομέα Διαχρονικά στοιχεία</vt:lpstr>
      <vt:lpstr>Δείκτης οικονομικής εμπιστοσύνης*</vt:lpstr>
      <vt:lpstr>Συνιστώσες δείκτη οικονομικής εμπιστοσύνης</vt:lpstr>
      <vt:lpstr>Αξιολόγηση Κυβέρνησης ‘Ποια είναι η εντύπωση σας για το έργο της Κυβέρνησης μέχρι σήμερα; Θετική ή αρνητική;’</vt:lpstr>
      <vt:lpstr>Αξιολόγηση Πρωθυπουργού ‘Ποια είναι η γνώμη σας για τον τρόπο με τον οποίο ασκεί τα καθήκοντά του μέχρι στιγμής ο Πρωθυπουργός κ. Μητσοτάκης; Θετική ή αρνητική;’</vt:lpstr>
      <vt:lpstr>Αξιολόγηση Αξιωματικής Αντιπολίτευσης ‘Ποια είναι η εντύπωση σας για την Αξιωματική Αντιπολίτευση του ΣΥΡΙΖΑ; Θετική ή αρνητική;’</vt:lpstr>
      <vt:lpstr>Αξιολόγηση αρχηγού Αξιωματικής Αντιπολίτευσης ‘Ποια είναι η γνώμη σας για τον τρόπο με τον οποίο ασκεί τα καθήκοντά του μέχρι στιγμής ο αρχηγός της Αξιωματικής Αντιπολίτευσης κ. Τσίπρας; Θετική ή αρνητική;’</vt:lpstr>
      <vt:lpstr>Απόψεις για την Πανδημία  ‘Συμφωνείτε ή διαφωνείτε με την άποψη ότι ο πολιτικός κόσμος σε γενικές γραμμές κράτησε στάση συνεργασίας και συνεννόησης για την αντιμετώπιση της κρίσης;’</vt:lpstr>
      <vt:lpstr>Πολιτική &amp; κοινωνική εμπιστοσύνη Μέσες τιμές-Διαχρονικές μετρήσεις Metron Analysis</vt:lpstr>
      <vt:lpstr>Καλύτερος υπουργός της Κυβέρνησης ‘Ποιον θεωρείτε μέχρι τώρα καλύτερο υπουργό της Κυβέρνησης; Και ποιον άλλον;’ αυθόρμητες αναφορές </vt:lpstr>
      <vt:lpstr>Απόψεις για την Πανδημία  ‘Συμφωνείτε ή διαφωνείτε με την άποψη ότι το ΕΣΥ απέδειξε ότι είναι αναγκαίο και πρέπει να ενισχυθεί ακόμα περισσότερο;’</vt:lpstr>
      <vt:lpstr>Απόψεις για την Πανδημία  ‘Συμφωνείτε ή διαφωνείτε με την άποψη ότι η Κίνα οφείλει να δώσει περισσότερες εξηγήσεις για την προέλευση του Κορωνοϊού;’</vt:lpstr>
      <vt:lpstr>Στάση Ε.Ε. στην αντιμετώπιση της πανδημίας ‘Η Ευρωπαϊκή Ένωση θα έπρεπε να έχει πιο ενιαία στάση στην αντιμετώπιση της πανδημίας ή όχι;’</vt:lpstr>
      <vt:lpstr>Δημοτικότητες πολιτικών αρχηγών</vt:lpstr>
      <vt:lpstr>Δημοτικότητες πολιτικών αρχηγών Διαχρονικά στοιχεία</vt:lpstr>
      <vt:lpstr>Καταλληλότερος Πρωθυπουργός Διαχρονικά στοιχεία</vt:lpstr>
      <vt:lpstr>Αυτοδύναμες ή Κυβερνήσεις συνεργασίας ‘Είστε υπέρ των αυτοδύναμων Κυβερνήσεων ή υπέρ των Κυβερνήσεων συνεργασίας;’</vt:lpstr>
      <vt:lpstr>συνδρομητική έρευνα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πορεία της χώρας ‘Κατά τη γνώμη σας η χώρα μας αυτή την περίοδο κινείται προς τη σωστή ή προς τη λάθος κατεύθυνση;’</dc:title>
  <dc:creator>Penny Apostolopoulou</dc:creator>
  <cp:lastModifiedBy>Κατερίνα Ζάννη</cp:lastModifiedBy>
  <cp:revision>48</cp:revision>
  <dcterms:created xsi:type="dcterms:W3CDTF">2020-04-24T11:42:15Z</dcterms:created>
  <dcterms:modified xsi:type="dcterms:W3CDTF">2020-04-30T16:09:06Z</dcterms:modified>
</cp:coreProperties>
</file>