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150" r:id="rId2"/>
    <p:sldId id="2831" r:id="rId3"/>
    <p:sldId id="2835" r:id="rId4"/>
    <p:sldId id="2837" r:id="rId5"/>
    <p:sldId id="2844" r:id="rId6"/>
    <p:sldId id="2845" r:id="rId7"/>
    <p:sldId id="2846" r:id="rId8"/>
    <p:sldId id="2847" r:id="rId9"/>
    <p:sldId id="2812" r:id="rId10"/>
    <p:sldId id="2856" r:id="rId11"/>
    <p:sldId id="2821" r:id="rId12"/>
    <p:sldId id="2822" r:id="rId13"/>
    <p:sldId id="2864" r:id="rId14"/>
    <p:sldId id="2865" r:id="rId15"/>
    <p:sldId id="2824" r:id="rId16"/>
    <p:sldId id="2825" r:id="rId17"/>
    <p:sldId id="2826" r:id="rId18"/>
    <p:sldId id="28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DA6C6C"/>
    <a:srgbClr val="7F7F7F"/>
    <a:srgbClr val="C0504D"/>
    <a:srgbClr val="DCE6F2"/>
    <a:srgbClr val="4BACC6"/>
    <a:srgbClr val="A7D1E0"/>
    <a:srgbClr val="31859C"/>
    <a:srgbClr val="FCA524"/>
    <a:srgbClr val="CAE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5407" autoAdjust="0"/>
  </p:normalViewPr>
  <p:slideViewPr>
    <p:cSldViewPr snapToGrid="0">
      <p:cViewPr varScale="1">
        <p:scale>
          <a:sx n="116" d="100"/>
          <a:sy n="116" d="100"/>
        </p:scale>
        <p:origin x="3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33699367815022"/>
          <c:y val="0.16192419594727778"/>
          <c:w val="0.46162986941612555"/>
          <c:h val="0.73200795747777214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explosion val="1"/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B4-4069-B5DF-6D8C671AED4A}"/>
              </c:ext>
            </c:extLst>
          </c:dPt>
          <c:dPt>
            <c:idx val="1"/>
            <c:bubble3D val="0"/>
            <c:spPr>
              <a:solidFill>
                <a:srgbClr val="DA6C6C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B4-4069-B5DF-6D8C671AED4A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B4-4069-B5DF-6D8C671AED4A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B4-4069-B5DF-6D8C671AED4A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B4-4069-B5DF-6D8C671AED4A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DB4-4069-B5DF-6D8C671AED4A}"/>
              </c:ext>
            </c:extLst>
          </c:dPt>
          <c:dLbls>
            <c:dLbl>
              <c:idx val="0"/>
              <c:layout>
                <c:manualLayout>
                  <c:x val="0.16807535657342093"/>
                  <c:y val="0.1100549963428083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DB4-4069-B5DF-6D8C671AED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939793531736429"/>
                  <c:y val="-3.32582482296423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B4-4069-B5DF-6D8C671AED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181402139543986E-2"/>
                  <c:y val="-0.166236261095789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DB4-4069-B5DF-6D8C671AED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497986892182723E-2"/>
                  <c:y val="-0.137286869369920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0" i="0" u="none" strike="noStrike" kern="1200" baseline="0">
                      <a:solidFill>
                        <a:schemeClr val="tx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DB4-4069-B5DF-6D8C671AED4A}"/>
                </c:ext>
                <c:ext xmlns:c15="http://schemas.microsoft.com/office/drawing/2012/chart" uri="{CE6537A1-D6FC-4f65-9D91-7224C49458BB}">
                  <c15:layout>
                    <c:manualLayout>
                      <c:w val="0.14628919619241421"/>
                      <c:h val="0.128572277998693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7.6307369345067723E-3"/>
                  <c:y val="-0.157219960222066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230807378326269E-3"/>
                  <c:y val="-0.169423864296414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DB4-4069-B5DF-6D8C671AED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Αισιόδοξος</c:v>
                </c:pt>
                <c:pt idx="1">
                  <c:v>Απαισιόδοξος</c:v>
                </c:pt>
                <c:pt idx="2">
                  <c:v>ΔΑ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51.7</c:v>
                </c:pt>
                <c:pt idx="1">
                  <c:v>44.7</c:v>
                </c:pt>
                <c:pt idx="2">
                  <c:v>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DB4-4069-B5DF-6D8C671AE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26408590217609"/>
          <c:y val="5.3584912410862072E-2"/>
          <c:w val="0.67176300004193867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35-4A58-BC64-F9D37C61D70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35-4A58-BC64-F9D37C61D70E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D35-4A58-BC64-F9D37C61D70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D35-4A58-BC64-F9D37C61D70E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D35-4A58-BC64-F9D37C61D7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Φύλλο1!$A$2:$A$4</c:f>
              <c:strCache>
                <c:ptCount val="3"/>
                <c:pt idx="0">
                  <c:v>τον Κυριάκο Μητσοτάκη</c:v>
                </c:pt>
                <c:pt idx="1">
                  <c:v>τον Αλέξη Τσίπρα</c:v>
                </c:pt>
                <c:pt idx="2">
                  <c:v>Δ.Α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52.7</c:v>
                </c:pt>
                <c:pt idx="1">
                  <c:v>24</c:v>
                </c:pt>
                <c:pt idx="2">
                  <c:v>23.3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D35-4A58-BC64-F9D37C61D7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40635224"/>
        <c:axId val="440635616"/>
      </c:barChart>
      <c:catAx>
        <c:axId val="440635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40635616"/>
        <c:crosses val="autoZero"/>
        <c:auto val="1"/>
        <c:lblAlgn val="ctr"/>
        <c:lblOffset val="100"/>
        <c:noMultiLvlLbl val="0"/>
      </c:catAx>
      <c:valAx>
        <c:axId val="440635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40635224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10034034250189"/>
          <c:y val="0.12875317984284859"/>
          <c:w val="0.74642718914355832"/>
          <c:h val="0.7999241360238946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τον Αλέξη Τσίπρα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281899491539259E-2"/>
                  <c:y val="-4.5403981929215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3888733960292088"/>
                  <c:y val="-2.270199096460759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62.8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95491796555663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11.9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803251054815195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22.8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368716108540952E-2"/>
                  <c:y val="-2.270199096460759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4.8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7340259088998076E-2"/>
                  <c:y val="-1.6647934389020219E-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34.5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258779704161607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4.1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Φύλλο1!$A$2:$A$8</c:f>
              <c:strCache>
                <c:ptCount val="7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</c:v>
                </c:pt>
                <c:pt idx="4">
                  <c:v>ΕΛΛΗΝΙΚΗ ΛΥΣΗ </c:v>
                </c:pt>
                <c:pt idx="5">
                  <c:v>ΜΕΡΑ 25</c:v>
                </c:pt>
                <c:pt idx="6">
                  <c:v>Άλλο κόμμα </c:v>
                </c:pt>
              </c:strCache>
            </c:strRef>
          </c:cat>
          <c:val>
            <c:numRef>
              <c:f>Φύλλο1!$B$2:$B$8</c:f>
              <c:numCache>
                <c:formatCode>General</c:formatCode>
                <c:ptCount val="7"/>
                <c:pt idx="0">
                  <c:v>-3</c:v>
                </c:pt>
                <c:pt idx="1">
                  <c:v>-62.8</c:v>
                </c:pt>
                <c:pt idx="2">
                  <c:v>-11.9</c:v>
                </c:pt>
                <c:pt idx="3">
                  <c:v>-22.8</c:v>
                </c:pt>
                <c:pt idx="4">
                  <c:v>-4.8</c:v>
                </c:pt>
                <c:pt idx="5">
                  <c:v>-34.5</c:v>
                </c:pt>
                <c:pt idx="6">
                  <c:v>-4.0999999999999996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810-4C95-9436-89B3D3DD4655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τον Κυριάκο Μητσοτάκη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9404364333601071"/>
                  <c:y val="2.42477146528939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3671673528097874E-2"/>
                  <c:y val="2.42477146528939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605100892319124"/>
                  <c:y val="7.274468679564614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8576036519536865E-2"/>
                  <c:y val="3.0942634928925785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9880723538750762E-2"/>
                  <c:y val="9.544846531859824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3195954584015626E-2"/>
                  <c:y val="1.787558343669889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1041719669645172"/>
                  <c:y val="-2.26984158479202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C810-4C95-9436-89B3D3DD465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Φύλλο1!$A$2:$A$8</c:f>
              <c:strCache>
                <c:ptCount val="7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</c:v>
                </c:pt>
                <c:pt idx="4">
                  <c:v>ΕΛΛΗΝΙΚΗ ΛΥΣΗ </c:v>
                </c:pt>
                <c:pt idx="5">
                  <c:v>ΜΕΡΑ 25</c:v>
                </c:pt>
                <c:pt idx="6">
                  <c:v>Άλλο κόμμα </c:v>
                </c:pt>
              </c:strCache>
            </c:strRef>
          </c:cat>
          <c:val>
            <c:numRef>
              <c:f>Φύλλο1!$C$2:$C$8</c:f>
              <c:numCache>
                <c:formatCode>General</c:formatCode>
                <c:ptCount val="7"/>
                <c:pt idx="0">
                  <c:v>89.9</c:v>
                </c:pt>
                <c:pt idx="1">
                  <c:v>15.9</c:v>
                </c:pt>
                <c:pt idx="2">
                  <c:v>66.7</c:v>
                </c:pt>
                <c:pt idx="3">
                  <c:v>22.8</c:v>
                </c:pt>
                <c:pt idx="4">
                  <c:v>33.299999999999997</c:v>
                </c:pt>
                <c:pt idx="5">
                  <c:v>17.2</c:v>
                </c:pt>
                <c:pt idx="6">
                  <c:v>44.8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810-4C95-9436-89B3D3DD465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40630520"/>
        <c:axId val="440632872"/>
      </c:barChart>
      <c:catAx>
        <c:axId val="440630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40632872"/>
        <c:crosses val="autoZero"/>
        <c:auto val="0"/>
        <c:lblAlgn val="ctr"/>
        <c:lblOffset val="100"/>
        <c:noMultiLvlLbl val="0"/>
      </c:catAx>
      <c:valAx>
        <c:axId val="440632872"/>
        <c:scaling>
          <c:orientation val="minMax"/>
          <c:max val="100"/>
          <c:min val="-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4063052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834108953941672"/>
          <c:y val="4.1203549636312911E-2"/>
          <c:w val="0.56279613938483442"/>
          <c:h val="4.95024956995815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26408590217609"/>
          <c:y val="5.3584912410862072E-2"/>
          <c:w val="0.67176300004193867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35-4A58-BC64-F9D37C61D70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35-4A58-BC64-F9D37C61D70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D35-4A58-BC64-F9D37C61D70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EE7-4595-B393-805588A6863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D35-4A58-BC64-F9D37C61D70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D35-4A58-BC64-F9D37C61D7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Φύλλο1!$A$2:$A$5</c:f>
              <c:strCache>
                <c:ptCount val="4"/>
                <c:pt idx="0">
                  <c:v>Το 2023 στο τέλος της  τετραετίας</c:v>
                </c:pt>
                <c:pt idx="1">
                  <c:v>Μέσα στο 2021</c:v>
                </c:pt>
                <c:pt idx="2">
                  <c:v>Το 2022</c:v>
                </c:pt>
                <c:pt idx="3">
                  <c:v>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42.9</c:v>
                </c:pt>
                <c:pt idx="1">
                  <c:v>25.6</c:v>
                </c:pt>
                <c:pt idx="2">
                  <c:v>22</c:v>
                </c:pt>
                <c:pt idx="3">
                  <c:v>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D35-4A58-BC64-F9D37C61D7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41455136"/>
        <c:axId val="441462192"/>
      </c:barChart>
      <c:catAx>
        <c:axId val="441455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41462192"/>
        <c:crosses val="autoZero"/>
        <c:auto val="1"/>
        <c:lblAlgn val="ctr"/>
        <c:lblOffset val="100"/>
        <c:noMultiLvlLbl val="0"/>
      </c:catAx>
      <c:valAx>
        <c:axId val="441462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41455136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228580897303758"/>
          <c:y val="3.5114626572073052E-2"/>
          <c:w val="0.61649949988691044"/>
          <c:h val="0.883862359606004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35-4A58-BC64-F9D37C61D70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35-4A58-BC64-F9D37C61D70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D35-4A58-BC64-F9D37C61D70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D35-4A58-BC64-F9D37C61D70E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D35-4A58-BC64-F9D37C61D7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Φύλλο1!$A$2:$A$8</c:f>
              <c:strCache>
                <c:ptCount val="7"/>
                <c:pt idx="0">
                  <c:v>Πορεία οικονομίας</c:v>
                </c:pt>
                <c:pt idx="1">
                  <c:v>Διαχείριση της πανδημίας</c:v>
                </c:pt>
                <c:pt idx="2">
                  <c:v>Ιδεολογική τοποθέτηση/πολιτικές θέσεις κομμάτων</c:v>
                </c:pt>
                <c:pt idx="3">
                  <c:v>Εθνικά θέματα</c:v>
                </c:pt>
                <c:pt idx="4">
                  <c:v>Δικαιώματα πολιτών</c:v>
                </c:pt>
                <c:pt idx="5">
                  <c:v>Στήριξη πολιτικού αρχηγού που θεωρώ ικανότερο</c:v>
                </c:pt>
                <c:pt idx="6">
                  <c:v>Δ.Α.</c:v>
                </c:pt>
              </c:strCache>
            </c:strRef>
          </c:cat>
          <c:val>
            <c:numRef>
              <c:f>Φύλλο1!$B$2:$B$8</c:f>
              <c:numCache>
                <c:formatCode>General</c:formatCode>
                <c:ptCount val="7"/>
                <c:pt idx="0">
                  <c:v>31.3</c:v>
                </c:pt>
                <c:pt idx="1">
                  <c:v>16.899999999999999</c:v>
                </c:pt>
                <c:pt idx="2">
                  <c:v>14.4</c:v>
                </c:pt>
                <c:pt idx="3">
                  <c:v>14.1</c:v>
                </c:pt>
                <c:pt idx="4">
                  <c:v>11.8</c:v>
                </c:pt>
                <c:pt idx="5">
                  <c:v>7.8</c:v>
                </c:pt>
                <c:pt idx="6">
                  <c:v>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D35-4A58-BC64-F9D37C61D7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41462584"/>
        <c:axId val="441458272"/>
      </c:barChart>
      <c:catAx>
        <c:axId val="441462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41458272"/>
        <c:crosses val="autoZero"/>
        <c:auto val="1"/>
        <c:lblAlgn val="ctr"/>
        <c:lblOffset val="100"/>
        <c:noMultiLvlLbl val="0"/>
      </c:catAx>
      <c:valAx>
        <c:axId val="441458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41462584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313876983753939"/>
          <c:y val="5.7529411956090279E-2"/>
          <c:w val="0.63966704020066145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F81B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9DB0-479D-BA5A-DC56B5CC1605}"/>
              </c:ext>
            </c:extLst>
          </c:dPt>
          <c:dPt>
            <c:idx val="7"/>
            <c:invertIfNegative val="0"/>
            <c:bubble3D val="0"/>
            <c:spPr>
              <a:solidFill>
                <a:srgbClr val="7F7F7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5CE-43A9-8117-8AD1A5CD265C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5CE-43A9-8117-8AD1A5CD265C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5CE-43A9-8117-8AD1A5CD265C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5CE-43A9-8117-8AD1A5CD265C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95CE-43A9-8117-8AD1A5CD265C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95CE-43A9-8117-8AD1A5CD26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Φύλλο1!$A$2:$A$11</c:f>
              <c:strCache>
                <c:ptCount val="10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25 - ΒΑΡΟΥΦΑΚΗΣ</c:v>
                </c:pt>
                <c:pt idx="6">
                  <c:v>Άλλο κόμμα </c:v>
                </c:pt>
                <c:pt idx="7">
                  <c:v>Άκυρο-Λευκό</c:v>
                </c:pt>
                <c:pt idx="8">
                  <c:v>Δεν θα ψηφίσω</c:v>
                </c:pt>
                <c:pt idx="9">
                  <c:v>Δεν έχω αποφασίσει</c:v>
                </c:pt>
              </c:strCache>
            </c:strRef>
          </c:cat>
          <c:val>
            <c:numRef>
              <c:f>Φύλλο1!$B$2:$B$11</c:f>
              <c:numCache>
                <c:formatCode>General</c:formatCode>
                <c:ptCount val="10"/>
                <c:pt idx="0">
                  <c:v>38.6</c:v>
                </c:pt>
                <c:pt idx="1">
                  <c:v>20</c:v>
                </c:pt>
                <c:pt idx="2">
                  <c:v>6.5</c:v>
                </c:pt>
                <c:pt idx="3">
                  <c:v>5</c:v>
                </c:pt>
                <c:pt idx="4">
                  <c:v>3.8</c:v>
                </c:pt>
                <c:pt idx="5">
                  <c:v>2</c:v>
                </c:pt>
                <c:pt idx="6">
                  <c:v>4.0999999999999996</c:v>
                </c:pt>
                <c:pt idx="7">
                  <c:v>3.9</c:v>
                </c:pt>
                <c:pt idx="8">
                  <c:v>3.9</c:v>
                </c:pt>
                <c:pt idx="9">
                  <c:v>12.2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95CE-43A9-8117-8AD1A5CD2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40636008"/>
        <c:axId val="440632088"/>
      </c:barChart>
      <c:catAx>
        <c:axId val="4406360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40632088"/>
        <c:crosses val="autoZero"/>
        <c:auto val="1"/>
        <c:lblAlgn val="ctr"/>
        <c:lblOffset val="100"/>
        <c:noMultiLvlLbl val="0"/>
      </c:catAx>
      <c:valAx>
        <c:axId val="440632088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40636008"/>
        <c:crosses val="max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53101849721207"/>
          <c:y val="0.10829989631442168"/>
          <c:w val="0.60291671602569086"/>
          <c:h val="0.7147254238410047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972-4E98-9DE3-4F9364253596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972-4E98-9DE3-4F9364253596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972-4E98-9DE3-4F936425359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972-4E98-9DE3-4F9364253596}"/>
              </c:ext>
            </c:extLst>
          </c:dPt>
          <c:dPt>
            <c:idx val="4"/>
            <c:bubble3D val="0"/>
            <c:spPr>
              <a:solidFill>
                <a:srgbClr val="17375E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972-4E98-9DE3-4F9364253596}"/>
              </c:ext>
            </c:extLst>
          </c:dPt>
          <c:dPt>
            <c:idx val="5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972-4E98-9DE3-4F9364253596}"/>
              </c:ext>
            </c:extLst>
          </c:dPt>
          <c:dPt>
            <c:idx val="6"/>
            <c:bubble3D val="0"/>
            <c:spPr>
              <a:solidFill>
                <a:srgbClr val="93A9C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972-4E98-9DE3-4F9364253596}"/>
              </c:ext>
            </c:extLst>
          </c:dPt>
          <c:dPt>
            <c:idx val="7"/>
            <c:bubble3D val="0"/>
            <c:spPr>
              <a:solidFill>
                <a:srgbClr val="AABAD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972-4E98-9DE3-4F9364253596}"/>
              </c:ext>
            </c:extLst>
          </c:dPt>
          <c:dPt>
            <c:idx val="8"/>
            <c:bubble3D val="0"/>
            <c:spPr>
              <a:solidFill>
                <a:srgbClr val="C6D1E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972-4E98-9DE3-4F9364253596}"/>
              </c:ext>
            </c:extLst>
          </c:dPt>
          <c:dPt>
            <c:idx val="9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F972-4E98-9DE3-4F9364253596}"/>
              </c:ext>
            </c:extLst>
          </c:dPt>
          <c:dPt>
            <c:idx val="10"/>
            <c:bubble3D val="0"/>
            <c:spPr>
              <a:solidFill>
                <a:schemeClr val="accent1">
                  <a:tint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972-4E98-9DE3-4F9364253596}"/>
              </c:ext>
            </c:extLst>
          </c:dPt>
          <c:dLbls>
            <c:dLbl>
              <c:idx val="0"/>
              <c:layout>
                <c:manualLayout>
                  <c:x val="0.13875873212256729"/>
                  <c:y val="-0.100368723198433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75442393513492"/>
                  <c:y val="0.1000694298122266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8553575872826037E-2"/>
                  <c:y val="0.145788361882008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9479629232102972E-2"/>
                  <c:y val="0.1084314056210527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7979053390731686"/>
                  <c:y val="7.87824265623835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4783161371887577"/>
                  <c:y val="3.552697609630742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565903348047138"/>
                  <c:y val="-3.3693348130667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4390695264304842"/>
                  <c:y val="-0.1074939207659409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8373086713929685E-2"/>
                  <c:y val="-0.1428331219635313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0.10587231276326052"/>
                  <c:y val="-0.1531928767826673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F972-4E98-9DE3-4F9364253596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0098289952071391E-2"/>
                  <c:y val="-0.135900760717602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F972-4E98-9DE3-4F9364253596}"/>
                </c:ex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Άλλο κόμμα</c:v>
                </c:pt>
                <c:pt idx="7">
                  <c:v>Άκυρο-Λευκό / Αποχή</c:v>
                </c:pt>
                <c:pt idx="8">
                  <c:v>ΔΑ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21.5</c:v>
                </c:pt>
                <c:pt idx="1">
                  <c:v>33.799999999999997</c:v>
                </c:pt>
                <c:pt idx="2">
                  <c:v>6.5</c:v>
                </c:pt>
                <c:pt idx="3">
                  <c:v>5.5</c:v>
                </c:pt>
                <c:pt idx="4">
                  <c:v>2.9</c:v>
                </c:pt>
                <c:pt idx="5">
                  <c:v>4.9000000000000004</c:v>
                </c:pt>
                <c:pt idx="6">
                  <c:v>8.5</c:v>
                </c:pt>
                <c:pt idx="7">
                  <c:v>7</c:v>
                </c:pt>
                <c:pt idx="8">
                  <c:v>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F972-4E98-9DE3-4F93642535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26408590217609"/>
          <c:y val="5.3584912410862072E-2"/>
          <c:w val="0.67176300004193867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35-4A58-BC64-F9D37C61D70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35-4A58-BC64-F9D37C61D70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D35-4A58-BC64-F9D37C61D70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2EC-4A31-991B-99F7CDBC0FE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D35-4A58-BC64-F9D37C61D70E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D35-4A58-BC64-F9D37C61D7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Φύλλο1!$A$2:$A$5</c:f>
              <c:strCache>
                <c:ptCount val="4"/>
                <c:pt idx="0">
                  <c:v>Σωστά</c:v>
                </c:pt>
                <c:pt idx="1">
                  <c:v>Μάλλον σωστά, αλλά με καθυστερήσεις</c:v>
                </c:pt>
                <c:pt idx="2">
                  <c:v>Λάθος</c:v>
                </c:pt>
                <c:pt idx="3">
                  <c:v>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17.8</c:v>
                </c:pt>
                <c:pt idx="1">
                  <c:v>47.2</c:v>
                </c:pt>
                <c:pt idx="2">
                  <c:v>27.9</c:v>
                </c:pt>
                <c:pt idx="3">
                  <c:v>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D35-4A58-BC64-F9D37C61D7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281551240"/>
        <c:axId val="281551632"/>
      </c:barChart>
      <c:catAx>
        <c:axId val="281551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281551632"/>
        <c:crosses val="autoZero"/>
        <c:auto val="1"/>
        <c:lblAlgn val="ctr"/>
        <c:lblOffset val="100"/>
        <c:noMultiLvlLbl val="0"/>
      </c:catAx>
      <c:valAx>
        <c:axId val="281551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281551240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26408590217609"/>
          <c:y val="5.3584912410862072E-2"/>
          <c:w val="0.67176300004193867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35-4A58-BC64-F9D37C61D70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35-4A58-BC64-F9D37C61D70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D35-4A58-BC64-F9D37C61D70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2EC-4A31-991B-99F7CDBC0FE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D35-4A58-BC64-F9D37C61D70E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D35-4A58-BC64-F9D37C61D7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Φύλλο1!$A$2:$A$5</c:f>
              <c:strCache>
                <c:ptCount val="4"/>
                <c:pt idx="0">
                  <c:v>Έγκαιρα</c:v>
                </c:pt>
                <c:pt idx="1">
                  <c:v>Με κάποια καθυστέρηση</c:v>
                </c:pt>
                <c:pt idx="2">
                  <c:v>Με σοβαρή καθυστέρηση</c:v>
                </c:pt>
                <c:pt idx="3">
                  <c:v>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27.4</c:v>
                </c:pt>
                <c:pt idx="1">
                  <c:v>43.8</c:v>
                </c:pt>
                <c:pt idx="2">
                  <c:v>22.6</c:v>
                </c:pt>
                <c:pt idx="3">
                  <c:v>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D35-4A58-BC64-F9D37C61D7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361571216"/>
        <c:axId val="361575528"/>
      </c:barChart>
      <c:catAx>
        <c:axId val="361571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361575528"/>
        <c:crosses val="autoZero"/>
        <c:auto val="1"/>
        <c:lblAlgn val="ctr"/>
        <c:lblOffset val="100"/>
        <c:noMultiLvlLbl val="0"/>
      </c:catAx>
      <c:valAx>
        <c:axId val="361575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361571216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07789790966562"/>
          <c:y val="0.15752328605560018"/>
          <c:w val="0.47770343237858165"/>
          <c:h val="0.75306425096830931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explosion val="1"/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B4-4069-B5DF-6D8C671AED4A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B4-4069-B5DF-6D8C671AED4A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B4-4069-B5DF-6D8C671AED4A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B4-4069-B5DF-6D8C671AED4A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B4-4069-B5DF-6D8C671AED4A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DB4-4069-B5DF-6D8C671AED4A}"/>
              </c:ext>
            </c:extLst>
          </c:dPt>
          <c:dLbls>
            <c:dLbl>
              <c:idx val="0"/>
              <c:layout>
                <c:manualLayout>
                  <c:x val="0.1454778236331408"/>
                  <c:y val="7.495170932935607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DB4-4069-B5DF-6D8C671AED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3167198451727941"/>
                  <c:y val="-5.078863609471918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B4-4069-B5DF-6D8C671AED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4936599488095046E-3"/>
                  <c:y val="-0.1661895840852473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DB4-4069-B5DF-6D8C671AED4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489428127355679E-2"/>
                  <c:y val="-0.179925951118561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0" i="0" u="none" strike="noStrike" kern="1200" baseline="0">
                      <a:solidFill>
                        <a:schemeClr val="tx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DB4-4069-B5DF-6D8C671AED4A}"/>
                </c:ext>
                <c:ext xmlns:c15="http://schemas.microsoft.com/office/drawing/2012/chart" uri="{CE6537A1-D6FC-4f65-9D91-7224C49458BB}">
                  <c15:layout>
                    <c:manualLayout>
                      <c:w val="0.14628917877815115"/>
                      <c:h val="0.14150287067404704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2.4965913920623386E-3"/>
                  <c:y val="-0.154522073717065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230807378326269E-3"/>
                  <c:y val="-0.169423864296414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DB4-4069-B5DF-6D8C671AED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Μάλλον η κυβέρνηση</c:v>
                </c:pt>
                <c:pt idx="1">
                  <c:v>Μάλλον η εκκλησία</c:v>
                </c:pt>
                <c:pt idx="2">
                  <c:v>ΔΑ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64.5</c:v>
                </c:pt>
                <c:pt idx="1">
                  <c:v>24.8</c:v>
                </c:pt>
                <c:pt idx="2">
                  <c:v>10.7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DB4-4069-B5DF-6D8C671AE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21332783330116"/>
          <c:y val="5.7912750093343859E-2"/>
          <c:w val="0.74776210103940732"/>
          <c:h val="0.796805553774279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Μάλλον η κυβέρνηση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6.7480300202321349E-3"/>
                  <c:y val="-2.7898108200726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A71-4C50-B4B0-0C84D6960EA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Φύλλο1!$A$2:$A$8</c:f>
              <c:strCache>
                <c:ptCount val="7"/>
                <c:pt idx="0">
                  <c:v>ΦΥΛΟ</c:v>
                </c:pt>
                <c:pt idx="1">
                  <c:v>Άνδρας</c:v>
                </c:pt>
                <c:pt idx="2">
                  <c:v>Γυναίκα</c:v>
                </c:pt>
                <c:pt idx="3">
                  <c:v>ΗΛΙΚΙΑ</c:v>
                </c:pt>
                <c:pt idx="4">
                  <c:v>17-34 ετών</c:v>
                </c:pt>
                <c:pt idx="5">
                  <c:v>35-64 ετών</c:v>
                </c:pt>
                <c:pt idx="6">
                  <c:v>65 ετών και άνω</c:v>
                </c:pt>
              </c:strCache>
            </c:strRef>
          </c:cat>
          <c:val>
            <c:numRef>
              <c:f>Φύλλο1!$B$2:$B$8</c:f>
              <c:numCache>
                <c:formatCode>General</c:formatCode>
                <c:ptCount val="7"/>
                <c:pt idx="1">
                  <c:v>60.9</c:v>
                </c:pt>
                <c:pt idx="2">
                  <c:v>68.7</c:v>
                </c:pt>
                <c:pt idx="4">
                  <c:v>60.5</c:v>
                </c:pt>
                <c:pt idx="5">
                  <c:v>61.4</c:v>
                </c:pt>
                <c:pt idx="6">
                  <c:v>73.2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A71-4C50-B4B0-0C84D6960EA3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Μάλλον η εκκλησία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Φύλλο1!$A$2:$A$8</c:f>
              <c:strCache>
                <c:ptCount val="7"/>
                <c:pt idx="0">
                  <c:v>ΦΥΛΟ</c:v>
                </c:pt>
                <c:pt idx="1">
                  <c:v>Άνδρας</c:v>
                </c:pt>
                <c:pt idx="2">
                  <c:v>Γυναίκα</c:v>
                </c:pt>
                <c:pt idx="3">
                  <c:v>ΗΛΙΚΙΑ</c:v>
                </c:pt>
                <c:pt idx="4">
                  <c:v>17-34 ετών</c:v>
                </c:pt>
                <c:pt idx="5">
                  <c:v>35-64 ετών</c:v>
                </c:pt>
                <c:pt idx="6">
                  <c:v>65 ετών και άνω</c:v>
                </c:pt>
              </c:strCache>
            </c:strRef>
          </c:cat>
          <c:val>
            <c:numRef>
              <c:f>Φύλλο1!$C$2:$C$8</c:f>
              <c:numCache>
                <c:formatCode>General</c:formatCode>
                <c:ptCount val="7"/>
                <c:pt idx="1">
                  <c:v>24.9</c:v>
                </c:pt>
                <c:pt idx="2">
                  <c:v>24.7</c:v>
                </c:pt>
                <c:pt idx="4">
                  <c:v>27.8</c:v>
                </c:pt>
                <c:pt idx="5">
                  <c:v>26.5</c:v>
                </c:pt>
                <c:pt idx="6">
                  <c:v>19.399999999999999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A71-4C50-B4B0-0C84D6960EA3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ΔΑ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5.9844421467956325E-3"/>
                  <c:y val="1.806363928501948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6CF-4B56-8488-B10B7D7E5F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554160843436504E-16"/>
                  <c:y val="1.806363928501948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A71-4C50-B4B0-0C84D6960EA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Φύλλο1!$A$2:$A$8</c:f>
              <c:strCache>
                <c:ptCount val="7"/>
                <c:pt idx="0">
                  <c:v>ΦΥΛΟ</c:v>
                </c:pt>
                <c:pt idx="1">
                  <c:v>Άνδρας</c:v>
                </c:pt>
                <c:pt idx="2">
                  <c:v>Γυναίκα</c:v>
                </c:pt>
                <c:pt idx="3">
                  <c:v>ΗΛΙΚΙΑ</c:v>
                </c:pt>
                <c:pt idx="4">
                  <c:v>17-34 ετών</c:v>
                </c:pt>
                <c:pt idx="5">
                  <c:v>35-64 ετών</c:v>
                </c:pt>
                <c:pt idx="6">
                  <c:v>65 ετών και άνω</c:v>
                </c:pt>
              </c:strCache>
            </c:strRef>
          </c:cat>
          <c:val>
            <c:numRef>
              <c:f>Φύλλο1!$D$2:$D$8</c:f>
              <c:numCache>
                <c:formatCode>General</c:formatCode>
                <c:ptCount val="7"/>
                <c:pt idx="1">
                  <c:v>14.2</c:v>
                </c:pt>
                <c:pt idx="2">
                  <c:v>6.6</c:v>
                </c:pt>
                <c:pt idx="4">
                  <c:v>11.7</c:v>
                </c:pt>
                <c:pt idx="5">
                  <c:v>12.1</c:v>
                </c:pt>
                <c:pt idx="6">
                  <c:v>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A71-4C50-B4B0-0C84D6960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7674824"/>
        <c:axId val="437675216"/>
      </c:barChart>
      <c:catAx>
        <c:axId val="437674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37675216"/>
        <c:crosses val="autoZero"/>
        <c:auto val="0"/>
        <c:lblAlgn val="ctr"/>
        <c:lblOffset val="100"/>
        <c:noMultiLvlLbl val="0"/>
      </c:catAx>
      <c:valAx>
        <c:axId val="437675216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767482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99132642285765"/>
          <c:y val="2.1413360554033492E-2"/>
          <c:w val="0.73013313640277722"/>
          <c:h val="5.0023274999218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27574773248546"/>
          <c:y val="0.12673521576926808"/>
          <c:w val="0.74776210103940732"/>
          <c:h val="0.764688403125515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Μάλλον η κυβέρνηση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Φύλλο1!$A$2:$A$8</c:f>
              <c:strCache>
                <c:ptCount val="7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</c:v>
                </c:pt>
                <c:pt idx="4">
                  <c:v>ΕΛΛΗΝΙΚΗ ΛΥΣΗ </c:v>
                </c:pt>
                <c:pt idx="5">
                  <c:v>ΜΕΡΑ 25</c:v>
                </c:pt>
                <c:pt idx="6">
                  <c:v>Άλλο κόμμα </c:v>
                </c:pt>
              </c:strCache>
            </c:strRef>
          </c:cat>
          <c:val>
            <c:numRef>
              <c:f>Φύλλο1!$B$2:$B$8</c:f>
              <c:numCache>
                <c:formatCode>General</c:formatCode>
                <c:ptCount val="7"/>
                <c:pt idx="0">
                  <c:v>72.599999999999994</c:v>
                </c:pt>
                <c:pt idx="1">
                  <c:v>67.7</c:v>
                </c:pt>
                <c:pt idx="2">
                  <c:v>66.7</c:v>
                </c:pt>
                <c:pt idx="3">
                  <c:v>64.900000000000006</c:v>
                </c:pt>
                <c:pt idx="4">
                  <c:v>19</c:v>
                </c:pt>
                <c:pt idx="5">
                  <c:v>62.1</c:v>
                </c:pt>
                <c:pt idx="6">
                  <c:v>37.5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A71-4C50-B4B0-0C84D6960EA3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Μάλλον η εκκλησία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Φύλλο1!$A$2:$A$8</c:f>
              <c:strCache>
                <c:ptCount val="7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</c:v>
                </c:pt>
                <c:pt idx="4">
                  <c:v>ΕΛΛΗΝΙΚΗ ΛΥΣΗ </c:v>
                </c:pt>
                <c:pt idx="5">
                  <c:v>ΜΕΡΑ 25</c:v>
                </c:pt>
                <c:pt idx="6">
                  <c:v>Άλλο κόμμα </c:v>
                </c:pt>
              </c:strCache>
            </c:strRef>
          </c:cat>
          <c:val>
            <c:numRef>
              <c:f>Φύλλο1!$C$2:$C$8</c:f>
              <c:numCache>
                <c:formatCode>General</c:formatCode>
                <c:ptCount val="7"/>
                <c:pt idx="0">
                  <c:v>20.3</c:v>
                </c:pt>
                <c:pt idx="1">
                  <c:v>25.2</c:v>
                </c:pt>
                <c:pt idx="2">
                  <c:v>19</c:v>
                </c:pt>
                <c:pt idx="3">
                  <c:v>17.5</c:v>
                </c:pt>
                <c:pt idx="4">
                  <c:v>76.2</c:v>
                </c:pt>
                <c:pt idx="5">
                  <c:v>17.2</c:v>
                </c:pt>
                <c:pt idx="6">
                  <c:v>32.299999999999997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A71-4C50-B4B0-0C84D6960EA3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ΔΑ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Φύλλο1!$A$2:$A$8</c:f>
              <c:strCache>
                <c:ptCount val="7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</c:v>
                </c:pt>
                <c:pt idx="4">
                  <c:v>ΕΛΛΗΝΙΚΗ ΛΥΣΗ </c:v>
                </c:pt>
                <c:pt idx="5">
                  <c:v>ΜΕΡΑ 25</c:v>
                </c:pt>
                <c:pt idx="6">
                  <c:v>Άλλο κόμμα </c:v>
                </c:pt>
              </c:strCache>
            </c:strRef>
          </c:cat>
          <c:val>
            <c:numRef>
              <c:f>Φύλλο1!$D$2:$D$8</c:f>
              <c:numCache>
                <c:formatCode>General</c:formatCode>
                <c:ptCount val="7"/>
                <c:pt idx="0">
                  <c:v>7.1</c:v>
                </c:pt>
                <c:pt idx="1">
                  <c:v>7.1</c:v>
                </c:pt>
                <c:pt idx="2">
                  <c:v>14.3</c:v>
                </c:pt>
                <c:pt idx="3">
                  <c:v>17.600000000000001</c:v>
                </c:pt>
                <c:pt idx="4">
                  <c:v>4.8</c:v>
                </c:pt>
                <c:pt idx="5">
                  <c:v>20.7</c:v>
                </c:pt>
                <c:pt idx="6">
                  <c:v>30.2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A71-4C50-B4B0-0C84D6960E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63969280"/>
        <c:axId val="363966144"/>
      </c:barChart>
      <c:catAx>
        <c:axId val="3639692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363966144"/>
        <c:crosses val="autoZero"/>
        <c:auto val="0"/>
        <c:lblAlgn val="ctr"/>
        <c:lblOffset val="100"/>
        <c:noMultiLvlLbl val="0"/>
      </c:catAx>
      <c:valAx>
        <c:axId val="363966144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36396928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71264932950216"/>
          <c:y val="3.7471935878415817E-2"/>
          <c:w val="0.68204526933618015"/>
          <c:h val="5.0023274999218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84897287907745"/>
          <c:y val="5.3584912410862072E-2"/>
          <c:w val="0.61817813589702186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35-4A58-BC64-F9D37C61D70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35-4A58-BC64-F9D37C61D70E}"/>
              </c:ext>
            </c:extLst>
          </c:dPt>
          <c:dPt>
            <c:idx val="2"/>
            <c:invertIfNegative val="0"/>
            <c:bubble3D val="0"/>
            <c:spPr>
              <a:solidFill>
                <a:srgbClr val="DA6C6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D35-4A58-BC64-F9D37C61D70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2EC-4A31-991B-99F7CDBC0FE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D35-4A58-BC64-F9D37C61D70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D35-4A58-BC64-F9D37C61D7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Φύλλο1!$A$2:$A$5</c:f>
              <c:strCache>
                <c:ptCount val="4"/>
                <c:pt idx="0">
                  <c:v>Να παραμείνουν ανοιχτές για τους πιστούς με μάσκες και αποστάσεις </c:v>
                </c:pt>
                <c:pt idx="1">
                  <c:v>Να γίνονται οι λειτουργίες κεκλεισμένων των θυρών, χωρίς πιστούς</c:v>
                </c:pt>
                <c:pt idx="2">
                  <c:v>Να είναι κλειστές για όλους</c:v>
                </c:pt>
                <c:pt idx="3">
                  <c:v>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33.5</c:v>
                </c:pt>
                <c:pt idx="1">
                  <c:v>38.299999999999997</c:v>
                </c:pt>
                <c:pt idx="2">
                  <c:v>26.1</c:v>
                </c:pt>
                <c:pt idx="3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D35-4A58-BC64-F9D37C61D7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363968888"/>
        <c:axId val="363965360"/>
      </c:barChart>
      <c:catAx>
        <c:axId val="3639688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363965360"/>
        <c:crosses val="autoZero"/>
        <c:auto val="1"/>
        <c:lblAlgn val="ctr"/>
        <c:lblOffset val="100"/>
        <c:noMultiLvlLbl val="0"/>
      </c:catAx>
      <c:valAx>
        <c:axId val="363965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363968888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84897287907745"/>
          <c:y val="5.3584912410862072E-2"/>
          <c:w val="0.61817813589702186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63B-4913-9589-DC3D6534693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63B-4913-9589-DC3D65346930}"/>
              </c:ext>
            </c:extLst>
          </c:dPt>
          <c:dPt>
            <c:idx val="2"/>
            <c:invertIfNegative val="0"/>
            <c:bubble3D val="0"/>
            <c:spPr>
              <a:solidFill>
                <a:srgbClr val="DA6C6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63B-4913-9589-DC3D6534693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3B-4913-9589-DC3D6534693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63B-4913-9589-DC3D6534693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63B-4913-9589-DC3D653469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Φύλλο1!$A$2:$A$5</c:f>
              <c:strCache>
                <c:ptCount val="4"/>
                <c:pt idx="0">
                  <c:v>Ναι</c:v>
                </c:pt>
                <c:pt idx="1">
                  <c:v>Εν μέρει  (Όχι ικανοποιητικά)</c:v>
                </c:pt>
                <c:pt idx="2">
                  <c:v>όχι</c:v>
                </c:pt>
                <c:pt idx="3">
                  <c:v>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12.6</c:v>
                </c:pt>
                <c:pt idx="1">
                  <c:v>35.9</c:v>
                </c:pt>
                <c:pt idx="2">
                  <c:v>49.5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3B-4913-9589-DC3D653469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363966928"/>
        <c:axId val="363967320"/>
      </c:barChart>
      <c:catAx>
        <c:axId val="3639669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363967320"/>
        <c:crosses val="autoZero"/>
        <c:auto val="1"/>
        <c:lblAlgn val="ctr"/>
        <c:lblOffset val="100"/>
        <c:noMultiLvlLbl val="0"/>
      </c:catAx>
      <c:valAx>
        <c:axId val="363967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363966928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84897287907745"/>
          <c:y val="5.3584912410862072E-2"/>
          <c:w val="0.61817813589702186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A6C6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63B-4913-9589-DC3D6534693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63B-4913-9589-DC3D6534693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63B-4913-9589-DC3D6534693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3B-4913-9589-DC3D6534693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63B-4913-9589-DC3D6534693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63B-4913-9589-DC3D653469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Φύλλο1!$A$2:$A$5</c:f>
              <c:strCache>
                <c:ptCount val="4"/>
                <c:pt idx="0">
                  <c:v>Όχι, να μην πάμε σε συνομιλίες</c:v>
                </c:pt>
                <c:pt idx="1">
                  <c:v>Να πάμε με μόνο θέμα τα θαλάσσια σύνορα</c:v>
                </c:pt>
                <c:pt idx="2">
                  <c:v>Να πάμε σε συνομιλίες με όλα τα θέματα </c:v>
                </c:pt>
                <c:pt idx="3">
                  <c:v>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29.7</c:v>
                </c:pt>
                <c:pt idx="1">
                  <c:v>47</c:v>
                </c:pt>
                <c:pt idx="2">
                  <c:v>18.7</c:v>
                </c:pt>
                <c:pt idx="3">
                  <c:v>4.5999999999999996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3B-4913-9589-DC3D653469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37672080"/>
        <c:axId val="437670512"/>
      </c:barChart>
      <c:catAx>
        <c:axId val="437672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37670512"/>
        <c:crosses val="autoZero"/>
        <c:auto val="1"/>
        <c:lblAlgn val="ctr"/>
        <c:lblOffset val="100"/>
        <c:noMultiLvlLbl val="0"/>
      </c:catAx>
      <c:valAx>
        <c:axId val="437670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7672080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9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CFB8C40-ACF0-4DE4-9F75-C37C0DEDCE40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8EF35D8-7998-4576-BD77-ADFF918D04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2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2 - Θέση σημειώσεων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139086D-D716-4FB7-9472-F5A5D1AA2C70}" type="slidenum">
              <a:t>1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5093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0860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11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8913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12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6784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13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3023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14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9020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EB60CF-E6B1-4198-A950-3EAE06AFFE3E}" type="slidenum">
              <a:t>15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97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F2FB69-E7DB-48DE-AB4D-A38154717F7C}" type="slidenum">
              <a:t>16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34352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F2FB69-E7DB-48DE-AB4D-A38154717F7C}" type="slidenum">
              <a:t>17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25250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EB60CF-E6B1-4198-A950-3EAE06AFFE3E}" type="slidenum">
              <a:t>18</a:t>
            </a:fld>
            <a:endParaRPr lang="el-GR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8290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335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3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5909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4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2684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71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1230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529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8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2792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738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71F87D-DD4B-4947-8B18-BFBB25079949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03465F-C9C7-400B-B510-BB7D6F5847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987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D91992-8286-4204-B0A6-A28376B75F3C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6496CE-3A2C-4CA2-887D-576094AFBC3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4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2C8302-1B7A-491F-8ABD-0C786547A217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11B5E0-6F12-4A0D-A3B9-B57499E3DC2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2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0"/>
            <a:ext cx="12191996" cy="938887"/>
          </a:xfrm>
          <a:prstGeom prst="rect">
            <a:avLst/>
          </a:prstGeom>
          <a:solidFill>
            <a:srgbClr val="DCE6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D9D9D9"/>
              </a:solidFill>
              <a:uFillTx/>
              <a:latin typeface="Calibri"/>
            </a:endParaRPr>
          </a:p>
        </p:txBody>
      </p:sp>
      <p:sp>
        <p:nvSpPr>
          <p:cNvPr id="3" name="Oval 11"/>
          <p:cNvSpPr/>
          <p:nvPr/>
        </p:nvSpPr>
        <p:spPr>
          <a:xfrm>
            <a:off x="11591638" y="277090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4F81BD"/>
          </a:solidFill>
          <a:ln w="12701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8D92E4-9E1D-439B-B79E-80221FA86B74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11353803" y="55412"/>
            <a:ext cx="822036" cy="807570"/>
          </a:xfrm>
        </p:spPr>
        <p:txBody>
          <a:bodyPr anchorCtr="1"/>
          <a:lstStyle>
            <a:lvl1pPr algn="ctr">
              <a:defRPr>
                <a:solidFill>
                  <a:srgbClr val="DCE6F2"/>
                </a:solidFill>
              </a:defRPr>
            </a:lvl1pPr>
          </a:lstStyle>
          <a:p>
            <a:pPr lvl="0"/>
            <a:fld id="{97F379A7-4B06-4CEE-B878-55A74E401D92}" type="slidenum">
              <a:t>‹#›</a:t>
            </a:fld>
            <a:endParaRPr lang="en-US"/>
          </a:p>
        </p:txBody>
      </p:sp>
      <p:pic>
        <p:nvPicPr>
          <p:cNvPr id="8" name="Picture 2" descr="C:\Users\s.tsiliyanni\Documents\MARC\COMPANY PROFILE\LOGO MARC\MARCr-01-01 MIKRO RED - ΠΟΛΥ ΜΙΚΡΟ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77071" y="6397471"/>
            <a:ext cx="1142771" cy="3239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Title 1"/>
          <p:cNvSpPr txBox="1">
            <a:spLocks noGrp="1"/>
          </p:cNvSpPr>
          <p:nvPr>
            <p:ph type="title"/>
          </p:nvPr>
        </p:nvSpPr>
        <p:spPr>
          <a:xfrm>
            <a:off x="838203" y="55412"/>
            <a:ext cx="10515600" cy="807570"/>
          </a:xfrm>
        </p:spPr>
        <p:txBody>
          <a:bodyPr anchorCtr="1"/>
          <a:lstStyle>
            <a:lvl1pPr algn="ctr">
              <a:defRPr sz="1400">
                <a:latin typeface="Microsoft Sans Serif" pitchFamily="34"/>
                <a:cs typeface="Microsoft Sans Serif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7" y="5966150"/>
            <a:ext cx="1220221" cy="86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6125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/>
          <p:nvPr/>
        </p:nvSpPr>
        <p:spPr>
          <a:xfrm>
            <a:off x="0" y="5919112"/>
            <a:ext cx="12191996" cy="938887"/>
          </a:xfrm>
          <a:prstGeom prst="rect">
            <a:avLst/>
          </a:prstGeom>
          <a:solidFill>
            <a:srgbClr val="DCE6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D9D9D9"/>
              </a:solidFill>
              <a:uFillTx/>
              <a:latin typeface="Calibri"/>
            </a:endParaRPr>
          </a:p>
        </p:txBody>
      </p:sp>
      <p:sp>
        <p:nvSpPr>
          <p:cNvPr id="3" name="Oval 8"/>
          <p:cNvSpPr/>
          <p:nvPr/>
        </p:nvSpPr>
        <p:spPr>
          <a:xfrm>
            <a:off x="11590020" y="6224073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4F81BD"/>
          </a:solidFill>
          <a:ln w="12701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41500F-7648-432D-8EEA-02660CEC5BD6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11353803" y="5992849"/>
            <a:ext cx="838203" cy="804672"/>
          </a:xfrm>
        </p:spPr>
        <p:txBody>
          <a:bodyPr anchorCtr="1"/>
          <a:lstStyle>
            <a:lvl1pPr algn="ctr">
              <a:defRPr>
                <a:solidFill>
                  <a:srgbClr val="DCE6F2"/>
                </a:solidFill>
              </a:defRPr>
            </a:lvl1pPr>
          </a:lstStyle>
          <a:p>
            <a:pPr lvl="0"/>
            <a:fld id="{D5357070-F991-420D-B243-E72C7D82A73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081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/>
          <p:nvPr/>
        </p:nvSpPr>
        <p:spPr>
          <a:xfrm>
            <a:off x="0" y="0"/>
            <a:ext cx="12191996" cy="938887"/>
          </a:xfrm>
          <a:prstGeom prst="rect">
            <a:avLst/>
          </a:prstGeom>
          <a:solidFill>
            <a:srgbClr val="DCE6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D9D9D9"/>
              </a:solidFill>
              <a:uFillTx/>
              <a:latin typeface="Calibri"/>
            </a:endParaRPr>
          </a:p>
        </p:txBody>
      </p:sp>
      <p:sp>
        <p:nvSpPr>
          <p:cNvPr id="3" name="Oval 10"/>
          <p:cNvSpPr/>
          <p:nvPr/>
        </p:nvSpPr>
        <p:spPr>
          <a:xfrm>
            <a:off x="11591638" y="277090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4F81BD"/>
          </a:solidFill>
          <a:ln w="12701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838203" y="78802"/>
            <a:ext cx="10515600" cy="804672"/>
          </a:xfrm>
        </p:spPr>
        <p:txBody>
          <a:bodyPr anchorCtr="1"/>
          <a:lstStyle>
            <a:lvl1pPr algn="ctr">
              <a:defRPr sz="1400">
                <a:latin typeface="Microsoft Sans Serif" pitchFamily="34"/>
                <a:cs typeface="Microsoft Sans Serif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3ADC07-5DB2-4907-AFC9-8003D7511547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8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11353803" y="69567"/>
            <a:ext cx="838203" cy="804672"/>
          </a:xfrm>
        </p:spPr>
        <p:txBody>
          <a:bodyPr anchorCtr="1"/>
          <a:lstStyle>
            <a:lvl1pPr algn="ctr">
              <a:defRPr>
                <a:solidFill>
                  <a:srgbClr val="F2F2F2"/>
                </a:solidFill>
              </a:defRPr>
            </a:lvl1pPr>
          </a:lstStyle>
          <a:p>
            <a:pPr lvl="0"/>
            <a:fld id="{D2BE896B-A06F-4102-95B0-915006DDAB1A}" type="slidenum">
              <a:t>‹#›</a:t>
            </a:fld>
            <a:endParaRPr lang="en-US"/>
          </a:p>
        </p:txBody>
      </p:sp>
      <p:pic>
        <p:nvPicPr>
          <p:cNvPr id="10" name="Picture 2" descr="C:\Users\s.tsiliyanni\Documents\MARC\COMPANY PROFILE\LOGO MARC\MARCr-01-01 MIKRO RED - ΠΟΛΥ ΜΙΚΡΟ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77071" y="6397471"/>
            <a:ext cx="1142771" cy="32399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53045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/>
          <p:nvPr/>
        </p:nvSpPr>
        <p:spPr>
          <a:xfrm>
            <a:off x="0" y="0"/>
            <a:ext cx="12191996" cy="938887"/>
          </a:xfrm>
          <a:prstGeom prst="rect">
            <a:avLst/>
          </a:prstGeom>
          <a:solidFill>
            <a:srgbClr val="DCE6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D9D9D9"/>
              </a:solidFill>
              <a:uFillTx/>
              <a:latin typeface="Calibri"/>
            </a:endParaRPr>
          </a:p>
        </p:txBody>
      </p:sp>
      <p:sp>
        <p:nvSpPr>
          <p:cNvPr id="3" name="Oval 12"/>
          <p:cNvSpPr/>
          <p:nvPr/>
        </p:nvSpPr>
        <p:spPr>
          <a:xfrm>
            <a:off x="11591638" y="277090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4F81BD"/>
          </a:solidFill>
          <a:ln w="12701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46289F-89CE-4338-BD45-D369BC6FDF94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9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0" name="Title 1"/>
          <p:cNvSpPr txBox="1">
            <a:spLocks noGrp="1"/>
          </p:cNvSpPr>
          <p:nvPr>
            <p:ph type="title"/>
          </p:nvPr>
        </p:nvSpPr>
        <p:spPr>
          <a:xfrm>
            <a:off x="839784" y="69567"/>
            <a:ext cx="10515600" cy="804672"/>
          </a:xfrm>
        </p:spPr>
        <p:txBody>
          <a:bodyPr anchorCtr="1"/>
          <a:lstStyle>
            <a:lvl1pPr algn="ctr">
              <a:defRPr sz="1400">
                <a:latin typeface="Microsoft Sans Serif" pitchFamily="34"/>
                <a:cs typeface="Microsoft Sans Serif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" name="Slide Number Placeholder 8"/>
          <p:cNvSpPr txBox="1">
            <a:spLocks noGrp="1"/>
          </p:cNvSpPr>
          <p:nvPr>
            <p:ph type="sldNum" sz="quarter" idx="8"/>
          </p:nvPr>
        </p:nvSpPr>
        <p:spPr>
          <a:xfrm>
            <a:off x="11352211" y="69567"/>
            <a:ext cx="839784" cy="823142"/>
          </a:xfrm>
        </p:spPr>
        <p:txBody>
          <a:bodyPr anchorCtr="1"/>
          <a:lstStyle>
            <a:lvl1pPr algn="ctr">
              <a:defRPr>
                <a:solidFill>
                  <a:srgbClr val="F2F2F2"/>
                </a:solidFill>
              </a:defRPr>
            </a:lvl1pPr>
          </a:lstStyle>
          <a:p>
            <a:pPr lvl="0"/>
            <a:fld id="{183A780E-7178-4848-B406-F4CDC06546BF}" type="slidenum">
              <a:t>‹#›</a:t>
            </a:fld>
            <a:endParaRPr lang="en-US"/>
          </a:p>
        </p:txBody>
      </p:sp>
      <p:pic>
        <p:nvPicPr>
          <p:cNvPr id="12" name="Picture 2" descr="C:\Users\s.tsiliyanni\Documents\MARC\COMPANY PROFILE\LOGO MARC\MARCr-01-01 MIKRO RED - ΠΟΛΥ ΜΙΚΡΟ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77071" y="6397471"/>
            <a:ext cx="1142771" cy="32399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7559715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D19CBE-88C4-4741-B6FC-CFE1EF458355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B0133A-BAD8-4777-88C5-EA8731D3EB7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769664-6D8A-4BF6-94E8-A437277AE796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22BE14-9CF6-4458-BEE3-9ECE132A634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3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0CE341-A203-412A-A672-092D3055DA2A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BEF9B9-5277-4A94-819E-F5D58CD256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50F2D4-A3C4-4A89-B6FB-89BE102CA280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B8D390-C06D-4896-A446-886847A408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6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475DD92-B6FC-4B4B-B495-F224EF892C90}" type="datetime1">
              <a:rPr lang="en-US"/>
              <a:pPr lvl="0"/>
              <a:t>14-Jan-21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B7DB0A5-16BD-4741-8112-9A199A88D05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59676C8C-8A53-411C-B374-DF7FC38B3C65}" type="slidenum">
              <a:rPr/>
              <a:pPr/>
              <a:t>1</a:t>
            </a:fld>
            <a:endParaRPr lang="el-GR" dirty="0"/>
          </a:p>
        </p:txBody>
      </p:sp>
      <p:sp>
        <p:nvSpPr>
          <p:cNvPr id="3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sz="2500" dirty="0">
                <a:latin typeface="Microsoft JhengHei" pitchFamily="34"/>
                <a:ea typeface="Microsoft JhengHei" pitchFamily="34"/>
              </a:rPr>
              <a:t>ΤΑΥΤΟΤΗΤΑ ΤΗΣ ΕΡΕΥΝΑΣ</a:t>
            </a:r>
            <a:endParaRPr lang="en-US" sz="2500" dirty="0">
              <a:latin typeface="Microsoft JhengHei" pitchFamily="34"/>
              <a:ea typeface="Microsoft JhengHei" pitchFamily="34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2495553" y="1844673"/>
            <a:ext cx="4608511" cy="36988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cs typeface="Arial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8345" y="1061913"/>
            <a:ext cx="1090915" cy="970059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92B74E5-76E5-4559-BCC5-7ADEB302E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134214"/>
              </p:ext>
            </p:extLst>
          </p:nvPr>
        </p:nvGraphicFramePr>
        <p:xfrm>
          <a:off x="1272683" y="1789767"/>
          <a:ext cx="10081120" cy="4620176"/>
        </p:xfrm>
        <a:graphic>
          <a:graphicData uri="http://schemas.openxmlformats.org/drawingml/2006/table">
            <a:tbl>
              <a:tblPr/>
              <a:tblGrid>
                <a:gridCol w="2394442">
                  <a:extLst>
                    <a:ext uri="{9D8B030D-6E8A-4147-A177-3AD203B41FA5}">
                      <a16:colId xmlns="" xmlns:a16="http://schemas.microsoft.com/office/drawing/2014/main" val="3630281328"/>
                    </a:ext>
                  </a:extLst>
                </a:gridCol>
                <a:gridCol w="7686678">
                  <a:extLst>
                    <a:ext uri="{9D8B030D-6E8A-4147-A177-3AD203B41FA5}">
                      <a16:colId xmlns="" xmlns:a16="http://schemas.microsoft.com/office/drawing/2014/main" val="2795996467"/>
                    </a:ext>
                  </a:extLst>
                </a:gridCol>
              </a:tblGrid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ΕΞΕΤΑΖΟΜΕΝΟΣ ΠΛΗΘΥΣΜΟΣ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Άνδρες και γυναίκες με δικαίωμα ψήφου.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37072023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ΜΕΓΕΘΟΣ ΔΕΙΓΜΑΤΟΣ           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1.0</a:t>
                      </a:r>
                      <a:r>
                        <a:rPr lang="en-US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10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νοικοκυριά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50058648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ΧΡΟΝΙΚΟ ΔΙΑΣΤΗΜΑ             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7-11 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Ιανουαρίου 2021</a:t>
                      </a:r>
                      <a:endParaRPr lang="el-GR" sz="105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Microsoft JhengHei" pitchFamily="34"/>
                        <a:ea typeface="Microsoft JhengHei" pitchFamily="34"/>
                        <a:cs typeface="Microsoft Sans Serif" pitchFamily="34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2252266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ΠΕΡΙΟΧΗ ΔΙΕΞΑΓΩΓΗΣ          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Πανελλαδική κάλυψη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71198676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ΜΕΘΟΔΟΣ ΔΕΙΓΜΑΤΟΛΗΨΙΑΣ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Πολυσταδιακή τυχαία δειγματοληψία με χρήση quota  βάσει φύλου, ηλικίας και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γεωγραφικής κατανομής.</a:t>
                      </a:r>
                      <a:endParaRPr lang="en-US" sz="1050" b="0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Microsoft JhengHei" pitchFamily="34"/>
                        <a:ea typeface="Microsoft JhengHei" pitchFamily="34"/>
                        <a:cs typeface="Microsoft Sans Serif" pitchFamily="34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80034331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ΜΕΘΟΔΟΣ ΣΥΛΛΟΓΗΣ ΣΤΟΙΧΕΙΩΝ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Τηλεφωνικές συνεντεύξεις βάσει ηλεκτρονικού ερωτηματολογίου (CATI).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10445419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ΕΡΓΑΣΤΗΚΑΝ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17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ερευνητές &amp; 2 επόπτες. Χρησιμοποιήθηκε ειδικό λογισμικό 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Wombat &amp; </a:t>
                      </a:r>
                      <a:r>
                        <a:rPr lang="en-US" sz="1050" b="0" i="0" u="none" strike="noStrike" kern="1200" cap="none" spc="0" baseline="0" dirty="0" err="1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Queuemetrics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για </a:t>
                      </a:r>
                      <a:r>
                        <a:rPr lang="el-GR" sz="1050" b="0" i="0" u="none" strike="noStrike" kern="1200" cap="none" spc="0" baseline="0" dirty="0" err="1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κατ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’ </a:t>
                      </a:r>
                      <a:r>
                        <a:rPr lang="el-GR" sz="1050" b="0" i="0" u="none" strike="noStrike" kern="1200" cap="none" spc="0" baseline="0" dirty="0" err="1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οίκον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εργασία ερευνητών και εποπτών με 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live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παρακολούθηση του 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fieldwork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σε 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real time</a:t>
                      </a:r>
                      <a:endParaRPr lang="el-GR" sz="105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Microsoft JhengHei" pitchFamily="34"/>
                        <a:ea typeface="Microsoft JhengHei" pitchFamily="34"/>
                        <a:cs typeface="Microsoft Sans Serif" pitchFamily="34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90863168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ΜΕΓΙΣΤΟ ΣΤΑΤΙΣΤΙΚΟ ΣΦΑΛΜΑ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0" i="0" u="sng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+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3%</a:t>
                      </a:r>
                      <a:endParaRPr lang="el-GR" sz="105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Microsoft JhengHei" pitchFamily="34"/>
                        <a:ea typeface="Microsoft JhengHei" pitchFamily="34"/>
                        <a:cs typeface="Microsoft Sans Serif" pitchFamily="34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43308230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ΣΤΑΘΜΙΣΕΙΣ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 βάση τα αποτελέσματα των βουλευτικών εκλογών του Ιουλίου 2019.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322479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ΕΛΕΓΧΟΙ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Έλεγχος πληρότητας στο 100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%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έλεγχος 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&amp; με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συνακρόαση 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σε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ποσοστό 2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0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,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8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% των συνεντεύξεων.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06757982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Η </a:t>
                      </a:r>
                      <a:r>
                        <a:rPr lang="en-US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MARC A.E.                       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Είναι μέλος του ΣΕΔΕΑ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&amp;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της ESOMAR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και τηρεί τον κανονισμό του Π.Ε.Σ.Σ. και τους διεθνείς κώδικες δεοντολογίας για την διεξαγωγή και δημοσιοποίηση ερευνών κοινής γνώμης.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328035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90625" y="999999"/>
            <a:ext cx="6096000" cy="78976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Η έρευνα πραγματοποιήθηκε από την  </a:t>
            </a:r>
            <a:r>
              <a:rPr lang="en-US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MARC</a:t>
            </a: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 A.E.</a:t>
            </a:r>
            <a:r>
              <a:rPr lang="en-US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 -</a:t>
            </a: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- </a:t>
            </a:r>
            <a:r>
              <a:rPr lang="en-US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 </a:t>
            </a: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Αριθμός Μητρώου Ε.Σ.Ρ.: 1 (ΕΝΑ).</a:t>
            </a:r>
            <a:endParaRPr lang="en-US" sz="1050" dirty="0">
              <a:solidFill>
                <a:srgbClr val="000000"/>
              </a:solidFill>
              <a:latin typeface="Microsoft JhengHei" pitchFamily="34"/>
              <a:ea typeface="Microsoft JhengHei" pitchFamily="34"/>
              <a:cs typeface="Microsoft Sans Serif" pitchFamily="34"/>
            </a:endParaRPr>
          </a:p>
          <a:p>
            <a:pPr lvl="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dirty="0">
              <a:solidFill>
                <a:srgbClr val="000000"/>
              </a:solidFill>
              <a:latin typeface="Microsoft JhengHei" pitchFamily="34"/>
              <a:ea typeface="Microsoft JhengHei" pitchFamily="34"/>
              <a:cs typeface="Microsoft Sans Serif" pitchFamily="34"/>
            </a:endParaRPr>
          </a:p>
          <a:p>
            <a:pPr lvl="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ΕΝΤΟΛΕΑΣ		                 </a:t>
            </a:r>
            <a:r>
              <a:rPr lang="en-US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ALPHA TV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10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722376" y="55412"/>
            <a:ext cx="10844784" cy="807570"/>
          </a:xfrm>
          <a:noFill/>
        </p:spPr>
        <p:txBody>
          <a:bodyPr>
            <a:noAutofit/>
          </a:bodyPr>
          <a:lstStyle/>
          <a:p>
            <a: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ΣΥΝΟΜΙΛΙΕΣ ΜΕ ΤΗΝ ΤΟΥΡΚΙΑ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2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ΕΡ: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Κατά τη γνώμη σας πρέπει ή όχι να πάμε σε συνομιλίες με την Τουρκία; Και αν ναι με ποια ατζέντα;</a:t>
            </a:r>
          </a:p>
        </p:txBody>
      </p:sp>
      <p:graphicFrame>
        <p:nvGraphicFramePr>
          <p:cNvPr id="5" name="Γράφημα 5"/>
          <p:cNvGraphicFramePr/>
          <p:nvPr>
            <p:extLst>
              <p:ext uri="{D42A27DB-BD31-4B8C-83A1-F6EECF244321}">
                <p14:modId xmlns:p14="http://schemas.microsoft.com/office/powerpoint/2010/main" val="1235510903"/>
              </p:ext>
            </p:extLst>
          </p:nvPr>
        </p:nvGraphicFramePr>
        <p:xfrm>
          <a:off x="1746505" y="1434793"/>
          <a:ext cx="8101584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091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11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ΚΑΛΥΤΕΡΟΣ </a:t>
            </a:r>
            <a:r>
              <a:rPr lang="el-GR" sz="1800" dirty="0">
                <a:latin typeface="Microsoft JhengHei" pitchFamily="34"/>
                <a:ea typeface="Microsoft JhengHei" pitchFamily="34"/>
              </a:rPr>
              <a:t>ΠΡΩΘΥΠΟΥΡΓΟΣ</a:t>
            </a:r>
            <a:br>
              <a:rPr lang="el-GR" sz="1800" dirty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Μεταξύ του Κυριάκου Μητσοτάκη και του Αλέξη Τσίπρα, ποιον θεωρείτε καλύτερο πρωθυπουργό;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2301261021"/>
              </p:ext>
            </p:extLst>
          </p:nvPr>
        </p:nvGraphicFramePr>
        <p:xfrm>
          <a:off x="2026857" y="1434793"/>
          <a:ext cx="7821231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49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12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ΚΑΛΥΤΕΡΟΣ </a:t>
            </a:r>
            <a:r>
              <a:rPr lang="el-GR" sz="1800" dirty="0">
                <a:latin typeface="Microsoft JhengHei" pitchFamily="34"/>
                <a:ea typeface="Microsoft JhengHei" pitchFamily="34"/>
              </a:rPr>
              <a:t>ΠΡΩΘΥΠΟΥΡΓΟΣ</a:t>
            </a:r>
            <a:br>
              <a:rPr lang="el-GR" sz="1800" dirty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ΜΕ ΒΑΣΗ ΤΗΝ ΨΗΦΟ ΙΟΥΛΙΟΥ 2019</a:t>
            </a:r>
            <a:endParaRPr lang="el-GR" sz="1100" i="1" dirty="0">
              <a:latin typeface="Microsoft JhengHei" pitchFamily="34"/>
              <a:ea typeface="Microsoft JhengHei" pitchFamily="34"/>
            </a:endParaRPr>
          </a:p>
        </p:txBody>
      </p:sp>
      <p:graphicFrame>
        <p:nvGraphicFramePr>
          <p:cNvPr id="5" name="Γράφημα 8"/>
          <p:cNvGraphicFramePr/>
          <p:nvPr>
            <p:extLst>
              <p:ext uri="{D42A27DB-BD31-4B8C-83A1-F6EECF244321}">
                <p14:modId xmlns:p14="http://schemas.microsoft.com/office/powerpoint/2010/main" val="914651902"/>
              </p:ext>
            </p:extLst>
          </p:nvPr>
        </p:nvGraphicFramePr>
        <p:xfrm>
          <a:off x="838203" y="962025"/>
          <a:ext cx="10058397" cy="5594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0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13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ΠΡΟΒΛΕΨΗ ΧΡΟΝΟΥ ΕΚΛΟΓΩΝ</a:t>
            </a:r>
            <a:r>
              <a:rPr lang="el-GR" sz="1800" dirty="0">
                <a:latin typeface="Microsoft JhengHei" pitchFamily="34"/>
                <a:ea typeface="Microsoft JhengHei" pitchFamily="34"/>
              </a:rPr>
              <a:t/>
            </a:r>
            <a:br>
              <a:rPr lang="el-GR" sz="1800" dirty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Εσείς πότε πιστεύετε ότι θα έχουμε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εκλογές;</a:t>
            </a:r>
            <a:endParaRPr lang="el-GR" sz="1100" i="1" dirty="0">
              <a:latin typeface="Microsoft JhengHei" pitchFamily="34"/>
              <a:ea typeface="Microsoft JhengHei" pitchFamily="34"/>
            </a:endParaRP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3476435637"/>
              </p:ext>
            </p:extLst>
          </p:nvPr>
        </p:nvGraphicFramePr>
        <p:xfrm>
          <a:off x="2026857" y="1434793"/>
          <a:ext cx="7821231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250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14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1800" dirty="0">
                <a:latin typeface="Microsoft JhengHei" pitchFamily="34"/>
                <a:ea typeface="Microsoft JhengHei" pitchFamily="34"/>
              </a:rPr>
              <a:t>ΣΗΜΑΝΤΙΚΟΤΕΡΟ </a:t>
            </a:r>
            <a:r>
              <a:rPr lang="el-GR" sz="1800" dirty="0" smtClean="0">
                <a:latin typeface="Microsoft JhengHei" pitchFamily="34"/>
                <a:ea typeface="Microsoft JhengHei" pitchFamily="34"/>
              </a:rPr>
              <a:t>ΚΡΙΤΗΡΙΟ ΨΗΦΟΥ </a:t>
            </a:r>
            <a:r>
              <a:rPr lang="el-GR" sz="1800" dirty="0">
                <a:latin typeface="Microsoft JhengHei" pitchFamily="34"/>
                <a:ea typeface="Microsoft JhengHei" pitchFamily="34"/>
              </a:rPr>
              <a:t/>
            </a:r>
            <a:br>
              <a:rPr lang="el-GR" sz="1800" dirty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Με τι κριτήριο θα ψηφίσετε στις επόμενες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εκλογές; Τί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θα βαρύνει περισσότερο στην ψήφο σας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;</a:t>
            </a:r>
            <a:endParaRPr lang="el-GR" sz="1100" i="1" dirty="0">
              <a:latin typeface="Microsoft JhengHei" pitchFamily="34"/>
              <a:ea typeface="Microsoft JhengHei" pitchFamily="34"/>
            </a:endParaRP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577428562"/>
              </p:ext>
            </p:extLst>
          </p:nvPr>
        </p:nvGraphicFramePr>
        <p:xfrm>
          <a:off x="2026857" y="1434793"/>
          <a:ext cx="7821231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758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9C13CC3A-A58E-446C-88FB-961D8A0F3D7B}" type="slidenum">
              <a:rPr/>
              <a:pPr/>
              <a:t>15</a:t>
            </a:fld>
            <a:endParaRPr lang="el-GR" dirty="0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ΠΡΟΘΕΣΗ </a:t>
            </a:r>
            <a:r>
              <a:rPr lang="el-GR" sz="2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ΨΗΦΟΥ</a:t>
            </a:r>
            <a:r>
              <a:rPr lang="en-US" sz="2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br>
              <a:rPr lang="en-US" sz="2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endParaRPr lang="en-US" sz="1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1314450" y="6435275"/>
            <a:ext cx="9401175" cy="25391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050" b="0" i="0" u="none" strike="noStrike" kern="1200" cap="none" spc="0" baseline="0" dirty="0">
                <a:solidFill>
                  <a:srgbClr val="632523"/>
                </a:solidFill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*Η πρόθεση ψήφου δεν αποτελεί πρόβλεψη εκλογικού αποτελέσματος, αλλά καταγραφή των τάσεων της συγκεκριμένης χρονικής περιόδου.</a:t>
            </a:r>
          </a:p>
        </p:txBody>
      </p:sp>
      <p:graphicFrame>
        <p:nvGraphicFramePr>
          <p:cNvPr id="6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883474"/>
              </p:ext>
            </p:extLst>
          </p:nvPr>
        </p:nvGraphicFramePr>
        <p:xfrm>
          <a:off x="9500616" y="1397385"/>
          <a:ext cx="596767" cy="4134731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596767">
                  <a:extLst>
                    <a:ext uri="{9D8B030D-6E8A-4147-A177-3AD203B41FA5}">
                      <a16:colId xmlns="" xmlns:a16="http://schemas.microsoft.com/office/drawing/2014/main" val="109415691"/>
                    </a:ext>
                  </a:extLst>
                </a:gridCol>
              </a:tblGrid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39.2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43835633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19.5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623862171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6.5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483591250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5.3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707270710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3.3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974882512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164160393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3.9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20067951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2.7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007149473"/>
                  </a:ext>
                </a:extLst>
              </a:tr>
              <a:tr h="418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3.6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29004033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13.5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884373997"/>
                  </a:ext>
                </a:extLst>
              </a:tr>
            </a:tbl>
          </a:graphicData>
        </a:graphic>
      </p:graphicFrame>
      <p:sp>
        <p:nvSpPr>
          <p:cNvPr id="7" name="Ορθογώνιο 8"/>
          <p:cNvSpPr/>
          <p:nvPr/>
        </p:nvSpPr>
        <p:spPr>
          <a:xfrm>
            <a:off x="9420990" y="1135776"/>
            <a:ext cx="821149" cy="26161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1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/>
              </a:rPr>
              <a:t>15/10/20</a:t>
            </a:r>
            <a:endParaRPr lang="el-GR" sz="1100" b="1" i="0" u="none" strike="noStrike" kern="1200" cap="none" spc="0" baseline="0" dirty="0">
              <a:solidFill>
                <a:srgbClr val="000000"/>
              </a:solidFill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itchFamily="34"/>
            </a:endParaRPr>
          </a:p>
        </p:txBody>
      </p:sp>
      <p:graphicFrame>
        <p:nvGraphicFramePr>
          <p:cNvPr id="8" name="Γράφημα 4"/>
          <p:cNvGraphicFramePr/>
          <p:nvPr>
            <p:extLst>
              <p:ext uri="{D42A27DB-BD31-4B8C-83A1-F6EECF244321}">
                <p14:modId xmlns:p14="http://schemas.microsoft.com/office/powerpoint/2010/main" val="3928960744"/>
              </p:ext>
            </p:extLst>
          </p:nvPr>
        </p:nvGraphicFramePr>
        <p:xfrm>
          <a:off x="550692" y="1135776"/>
          <a:ext cx="8327082" cy="4917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ight Brace 3"/>
          <p:cNvSpPr/>
          <p:nvPr/>
        </p:nvSpPr>
        <p:spPr>
          <a:xfrm>
            <a:off x="8168250" y="1530711"/>
            <a:ext cx="116732" cy="5544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10242139" y="1517515"/>
            <a:ext cx="116732" cy="5544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445495" y="1656253"/>
            <a:ext cx="717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+19</a:t>
            </a:r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.7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1653" y="1665397"/>
            <a:ext cx="61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+</a:t>
            </a:r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18.6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57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3475300D-B6E1-443F-BCF9-9B2E8CBFB506}" type="slidenum">
              <a:rPr/>
              <a:pPr/>
              <a:t>16</a:t>
            </a:fld>
            <a:endParaRPr lang="el-GR" dirty="0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sz="1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ΣΥΣΠΕΙΡΩΣΕΙΣ- ΕΙΣΡΟΕΣ</a:t>
            </a:r>
            <a:endParaRPr lang="en-US" sz="18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E0EA005-486A-43A9-8FE0-4268A0365BF4}"/>
              </a:ext>
            </a:extLst>
          </p:cNvPr>
          <p:cNvSpPr txBox="1"/>
          <p:nvPr/>
        </p:nvSpPr>
        <p:spPr>
          <a:xfrm>
            <a:off x="4430789" y="2454992"/>
            <a:ext cx="1431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ΆΛΛΟ ΚΟΜΜΑ: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18,7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22750" y="2154516"/>
            <a:ext cx="1530812" cy="10445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sz="2400" dirty="0">
                <a:solidFill>
                  <a:schemeClr val="tx1"/>
                </a:solidFill>
              </a:rPr>
              <a:t>ΝΔ</a:t>
            </a: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>81,7%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42" name="Right Arrow 26"/>
          <p:cNvSpPr/>
          <p:nvPr/>
        </p:nvSpPr>
        <p:spPr>
          <a:xfrm rot="10800000">
            <a:off x="3637526" y="2523523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3" name="Right Arrow 28"/>
          <p:cNvSpPr/>
          <p:nvPr/>
        </p:nvSpPr>
        <p:spPr>
          <a:xfrm rot="13396449">
            <a:off x="3504711" y="3305913"/>
            <a:ext cx="78638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4" name="Right Arrow 29"/>
          <p:cNvSpPr/>
          <p:nvPr/>
        </p:nvSpPr>
        <p:spPr>
          <a:xfrm>
            <a:off x="1123516" y="2507594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5" name="Right Arrow 30"/>
          <p:cNvSpPr/>
          <p:nvPr/>
        </p:nvSpPr>
        <p:spPr>
          <a:xfrm rot="18954042">
            <a:off x="1278531" y="3328668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6" name="TextBox 45"/>
          <p:cNvSpPr txBox="1"/>
          <p:nvPr/>
        </p:nvSpPr>
        <p:spPr>
          <a:xfrm>
            <a:off x="204218" y="2545667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ΣΥΡΙΖΑ: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10,6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41494" y="3938513"/>
            <a:ext cx="1013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ΚΙΝΑΛ: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17,9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92824" y="4418653"/>
            <a:ext cx="1246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ΕΛΛΗΝΙΚΗ ΛΥΣΗ 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14,3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9343695" y="4221620"/>
            <a:ext cx="1229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ΕΛΛΗΝΙΚΗ ΛΥΣΗ 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4,8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10632880" y="2441184"/>
            <a:ext cx="1371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ΆΛΛΟ ΚΟΜΜΑ: 7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,3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162516" y="2124870"/>
            <a:ext cx="1530812" cy="10445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</a:lstStyle>
          <a:p>
            <a:r>
              <a:rPr lang="el-GR" sz="2400" dirty="0" smtClean="0">
                <a:solidFill>
                  <a:schemeClr val="tx1"/>
                </a:solidFill>
              </a:rPr>
              <a:t>ΣΥΡΙΖΑ</a:t>
            </a:r>
            <a:r>
              <a:rPr lang="el-GR" sz="2400" dirty="0">
                <a:solidFill>
                  <a:schemeClr val="tx1"/>
                </a:solidFill>
              </a:rPr>
              <a:t/>
            </a: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>59,7%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67" name="Right Arrow 28"/>
          <p:cNvSpPr/>
          <p:nvPr/>
        </p:nvSpPr>
        <p:spPr>
          <a:xfrm rot="10800000">
            <a:off x="9849123" y="2380688"/>
            <a:ext cx="786384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Right Arrow 29"/>
          <p:cNvSpPr/>
          <p:nvPr/>
        </p:nvSpPr>
        <p:spPr>
          <a:xfrm>
            <a:off x="7237530" y="2348748"/>
            <a:ext cx="785818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9" name="Right Arrow 30"/>
          <p:cNvSpPr/>
          <p:nvPr/>
        </p:nvSpPr>
        <p:spPr>
          <a:xfrm rot="19026360">
            <a:off x="7422933" y="3193699"/>
            <a:ext cx="785818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0" name="TextBox 69"/>
          <p:cNvSpPr txBox="1"/>
          <p:nvPr/>
        </p:nvSpPr>
        <p:spPr>
          <a:xfrm>
            <a:off x="6318232" y="2386821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ΝΔ: 1,3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827939" y="3695217"/>
            <a:ext cx="1013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ΚΙΝΑΛ: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1,2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4" name="Right Arrow 38"/>
          <p:cNvSpPr/>
          <p:nvPr/>
        </p:nvSpPr>
        <p:spPr>
          <a:xfrm rot="13565383">
            <a:off x="9719325" y="3227774"/>
            <a:ext cx="785818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7954093" y="4335622"/>
            <a:ext cx="1229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ΚΚΕ: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8,8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3" name="Right Arrow 38"/>
          <p:cNvSpPr/>
          <p:nvPr/>
        </p:nvSpPr>
        <p:spPr>
          <a:xfrm rot="17683902">
            <a:off x="8175975" y="3600602"/>
            <a:ext cx="785818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10440311" y="3684185"/>
            <a:ext cx="1229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ΜΕΡΑ25: </a:t>
            </a:r>
          </a:p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10,3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5" name="Right Arrow 38"/>
          <p:cNvSpPr/>
          <p:nvPr/>
        </p:nvSpPr>
        <p:spPr>
          <a:xfrm rot="14266132">
            <a:off x="9065373" y="3588417"/>
            <a:ext cx="785818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ight Arrow 28"/>
          <p:cNvSpPr/>
          <p:nvPr/>
        </p:nvSpPr>
        <p:spPr>
          <a:xfrm rot="14961475">
            <a:off x="2944421" y="3744438"/>
            <a:ext cx="78638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27" name="Right Arrow 30"/>
          <p:cNvSpPr/>
          <p:nvPr/>
        </p:nvSpPr>
        <p:spPr>
          <a:xfrm rot="17330910">
            <a:off x="1998400" y="3741613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1777322" y="4447345"/>
            <a:ext cx="1229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ΚΚΕ: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5,3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4163033" y="3832454"/>
            <a:ext cx="1229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ΜΕΡΑ25: </a:t>
            </a:r>
          </a:p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6,9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85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3475300D-B6E1-443F-BCF9-9B2E8CBFB506}" type="slidenum">
              <a:rPr/>
              <a:pPr/>
              <a:t>17</a:t>
            </a:fld>
            <a:endParaRPr lang="el-GR" dirty="0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sz="1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ΣΥΣΠΕΙΡΩΣΕΙΣ- </a:t>
            </a:r>
            <a:r>
              <a:rPr lang="el-GR" sz="18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ΔΙΑΡΡΟΕΣ</a:t>
            </a:r>
            <a:endParaRPr lang="en-US" sz="18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E0EA005-486A-43A9-8FE0-4268A0365BF4}"/>
              </a:ext>
            </a:extLst>
          </p:cNvPr>
          <p:cNvSpPr txBox="1"/>
          <p:nvPr/>
        </p:nvSpPr>
        <p:spPr>
          <a:xfrm>
            <a:off x="4620939" y="2374989"/>
            <a:ext cx="14318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ΔΕΝ ΕΧΩ ΑΠΟΦΑΣΙΣΕΙ: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6,8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1206548" y="4183953"/>
            <a:ext cx="1229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ΚΙΝΑΛ: </a:t>
            </a:r>
          </a:p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2,2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57646" y="2153920"/>
            <a:ext cx="1530812" cy="10445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sz="2400" dirty="0">
                <a:solidFill>
                  <a:schemeClr val="tx1"/>
                </a:solidFill>
              </a:rPr>
              <a:t>ΝΔ</a:t>
            </a: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>81,7%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3362" y="2452447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ΣΥΡΙΖΑ: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1,3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10553529" y="3890289"/>
            <a:ext cx="1229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ΑΚΥΡΟ - ΛΕΥΚΟ / ΑΠΟΧΗ: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9,7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10917935" y="2274526"/>
            <a:ext cx="1271963" cy="752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ΔΕΝ ΕΧΩ ΑΠΟΦΑΣΙΣΕΙ: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12,9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162516" y="2124870"/>
            <a:ext cx="1530812" cy="10445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</a:lstStyle>
          <a:p>
            <a:r>
              <a:rPr lang="el-GR" sz="2400" dirty="0" smtClean="0">
                <a:solidFill>
                  <a:schemeClr val="tx1"/>
                </a:solidFill>
              </a:rPr>
              <a:t>ΣΥΡΙΖΑ</a:t>
            </a:r>
            <a:r>
              <a:rPr lang="el-GR" sz="2400" dirty="0">
                <a:solidFill>
                  <a:schemeClr val="tx1"/>
                </a:solidFill>
              </a:rPr>
              <a:t/>
            </a: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>59,7%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15895" y="2449741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ΝΔ: 10,6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595886" y="3753162"/>
            <a:ext cx="1013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ΚΙΝΑΛ: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1,8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98858" y="4447331"/>
            <a:ext cx="999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ΚΚΕ: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2,7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10007419" y="2365966"/>
            <a:ext cx="859536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Right Arrow 49"/>
          <p:cNvSpPr/>
          <p:nvPr/>
        </p:nvSpPr>
        <p:spPr>
          <a:xfrm rot="10800000">
            <a:off x="6981056" y="2365966"/>
            <a:ext cx="857250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Right Arrow 49"/>
          <p:cNvSpPr/>
          <p:nvPr/>
        </p:nvSpPr>
        <p:spPr>
          <a:xfrm rot="10800000">
            <a:off x="1073530" y="2423397"/>
            <a:ext cx="85725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37" name="Right Arrow 36"/>
          <p:cNvSpPr/>
          <p:nvPr/>
        </p:nvSpPr>
        <p:spPr>
          <a:xfrm>
            <a:off x="3761618" y="2454211"/>
            <a:ext cx="859536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38" name="Right Arrow 37"/>
          <p:cNvSpPr/>
          <p:nvPr/>
        </p:nvSpPr>
        <p:spPr>
          <a:xfrm rot="3389597">
            <a:off x="3344740" y="3456151"/>
            <a:ext cx="85725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0" name="Right Arrow 39"/>
          <p:cNvSpPr/>
          <p:nvPr/>
        </p:nvSpPr>
        <p:spPr>
          <a:xfrm rot="7142799">
            <a:off x="1506780" y="3493934"/>
            <a:ext cx="85725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0E0EA005-486A-43A9-8FE0-4268A0365BF4}"/>
              </a:ext>
            </a:extLst>
          </p:cNvPr>
          <p:cNvSpPr txBox="1"/>
          <p:nvPr/>
        </p:nvSpPr>
        <p:spPr>
          <a:xfrm>
            <a:off x="3799167" y="4187014"/>
            <a:ext cx="14318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ΑΚΥΡΟ - ΛΕΥΚΟ / ΑΠΟΧΗ: 5,2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9" name="Right Arrow 48"/>
          <p:cNvSpPr/>
          <p:nvPr/>
        </p:nvSpPr>
        <p:spPr>
          <a:xfrm rot="7624229">
            <a:off x="7881890" y="3685720"/>
            <a:ext cx="859536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Right Arrow 51"/>
          <p:cNvSpPr/>
          <p:nvPr/>
        </p:nvSpPr>
        <p:spPr>
          <a:xfrm rot="2373458">
            <a:off x="9854877" y="3303426"/>
            <a:ext cx="857250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Right Arrow 49"/>
          <p:cNvSpPr/>
          <p:nvPr/>
        </p:nvSpPr>
        <p:spPr>
          <a:xfrm rot="9236352">
            <a:off x="7113449" y="3219638"/>
            <a:ext cx="857250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Right Arrow 53"/>
          <p:cNvSpPr/>
          <p:nvPr/>
        </p:nvSpPr>
        <p:spPr>
          <a:xfrm rot="3830658">
            <a:off x="9006618" y="3678656"/>
            <a:ext cx="857250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5" name="TextBox 54"/>
          <p:cNvSpPr txBox="1"/>
          <p:nvPr/>
        </p:nvSpPr>
        <p:spPr>
          <a:xfrm>
            <a:off x="9180355" y="4433159"/>
            <a:ext cx="9994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ΆΛΛΟ ΚΟΜΜΑ: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2,6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0" name="Right Arrow 29"/>
          <p:cNvSpPr/>
          <p:nvPr/>
        </p:nvSpPr>
        <p:spPr>
          <a:xfrm rot="5400000">
            <a:off x="2437407" y="3668374"/>
            <a:ext cx="85725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B530E5BB-C88C-48E2-B9D9-3A2D1979B500}"/>
              </a:ext>
            </a:extLst>
          </p:cNvPr>
          <p:cNvSpPr txBox="1"/>
          <p:nvPr/>
        </p:nvSpPr>
        <p:spPr>
          <a:xfrm>
            <a:off x="2439534" y="4415768"/>
            <a:ext cx="1229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ΆΛΛΟ ΚΟΜΜΑ: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2,8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521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9C13CC3A-A58E-446C-88FB-961D8A0F3D7B}" type="slidenum">
              <a:rPr/>
              <a:pPr/>
              <a:t>18</a:t>
            </a:fld>
            <a:endParaRPr lang="el-GR" dirty="0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l-GR" sz="20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ΠΡΟΕΛΕΥΣΗ ΑΝΑΠΟΦΑΣΙΣΤΩΝ</a:t>
            </a:r>
            <a:endParaRPr lang="en-US" sz="11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5" name="Content Placeholder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40252938"/>
              </p:ext>
            </p:extLst>
          </p:nvPr>
        </p:nvGraphicFramePr>
        <p:xfrm>
          <a:off x="2047876" y="996332"/>
          <a:ext cx="7248524" cy="5756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358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2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45720"/>
            <a:ext cx="12175839" cy="807570"/>
          </a:xfrm>
          <a:noFill/>
        </p:spPr>
        <p:txBody>
          <a:bodyPr>
            <a:normAutofit/>
          </a:bodyPr>
          <a:lstStyle/>
          <a:p>
            <a: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ΔΕΙΚΤΗΣ ΑΙΣΙΟΔΟΞΙΑΣ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2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ΕΡ: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 Είστε αισιόδοξος ή απαισιόδοξος για το πώς θα εξελιχθούν τα πράγματα  στην Ελλάδα το 2021;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3580424877"/>
              </p:ext>
            </p:extLst>
          </p:nvPr>
        </p:nvGraphicFramePr>
        <p:xfrm>
          <a:off x="2219430" y="1361150"/>
          <a:ext cx="7736976" cy="491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73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3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>
          <a:xfrm>
            <a:off x="411480" y="55412"/>
            <a:ext cx="11265408" cy="807570"/>
          </a:xfrm>
        </p:spPr>
        <p:txBody>
          <a:bodyPr>
            <a:no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Η ΔΙΑΧΕΙΡΗΣΗ ΤΩΝ ΕΜΒΟΛΙΩΝ ΑΠΟ ΤΗΝ Ε.Ε.</a:t>
            </a:r>
            <a:r>
              <a:rPr lang="el-GR" sz="1800" dirty="0">
                <a:latin typeface="Microsoft JhengHei" pitchFamily="34"/>
                <a:ea typeface="Microsoft JhengHei" pitchFamily="34"/>
              </a:rPr>
              <a:t/>
            </a:r>
            <a:br>
              <a:rPr lang="el-GR" sz="1800" dirty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Τα εμβόλια είναι πλέον γεγονός. Εξ όσων γνωρίζετε, πώς αντιμετωπίζει  η Ε.Ε. την παραγγελία και διανομή των εμβολίων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στις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χώρες για την προστασία των πολιτών της;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117652420"/>
              </p:ext>
            </p:extLst>
          </p:nvPr>
        </p:nvGraphicFramePr>
        <p:xfrm>
          <a:off x="2026857" y="1434793"/>
          <a:ext cx="7821231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848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4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>
          <a:xfrm>
            <a:off x="411480" y="55412"/>
            <a:ext cx="11265408" cy="807570"/>
          </a:xfrm>
        </p:spPr>
        <p:txBody>
          <a:bodyPr>
            <a:no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ΤΑ ΕΜΒΟΛΙΑ ΣΤΗΝ ΕΛΛΑΔΑ</a:t>
            </a:r>
            <a:br>
              <a:rPr lang="el-GR" sz="1800" dirty="0" smtClean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Προβλέπετε τα εμβόλια να φτάσουν έγκαιρα στην Ελλάδα ώστε να επιτευχθεί ανοσία του πληθυσμού το καλοκαίρι ή θα καθυστερήσουν;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2743961983"/>
              </p:ext>
            </p:extLst>
          </p:nvPr>
        </p:nvGraphicFramePr>
        <p:xfrm>
          <a:off x="2026857" y="1434793"/>
          <a:ext cx="7821231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403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5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722376" y="55412"/>
            <a:ext cx="10844784" cy="807570"/>
          </a:xfrm>
          <a:noFill/>
        </p:spPr>
        <p:txBody>
          <a:bodyPr>
            <a:noAutofit/>
          </a:bodyPr>
          <a:lstStyle/>
          <a:p>
            <a: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ΠΟΛΙΤΕΙΑ </a:t>
            </a:r>
            <a:r>
              <a:rPr lang="en-US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vs</a:t>
            </a:r>
            <a: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 ΕΚΚΛΗΣΙΑ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2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ΕΡ: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Με αφορμή την αντίθεση της εκκλησίας στα μέτρα της κυβέρνησης για τα </a:t>
            </a:r>
            <a:r>
              <a:rPr lang="el-GR" sz="1100" i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Θεοφάνεια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, </a:t>
            </a:r>
            <a:r>
              <a:rPr lang="el-GR" sz="1100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ποιος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πιστεύετε ότι έχει δίκαιο για το άνοιγμα ή μη των ναών. 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2593409195"/>
              </p:ext>
            </p:extLst>
          </p:nvPr>
        </p:nvGraphicFramePr>
        <p:xfrm>
          <a:off x="2181225" y="1379056"/>
          <a:ext cx="7420918" cy="4707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003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6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55412"/>
            <a:ext cx="12192000" cy="807570"/>
          </a:xfrm>
          <a:noFill/>
        </p:spPr>
        <p:txBody>
          <a:bodyPr>
            <a:normAutofit/>
          </a:bodyPr>
          <a:lstStyle/>
          <a:p>
            <a:r>
              <a:rPr lang="el-GR" sz="1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ΠΟΛΙΤΕΙΑ </a:t>
            </a:r>
            <a:r>
              <a:rPr lang="en-US" sz="1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vs</a:t>
            </a:r>
            <a:r>
              <a:rPr lang="el-GR" sz="1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 ΕΚΚΛΗΣΙΑ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ΔΗΜΟΓΡΑΦΙΚΑ</a:t>
            </a:r>
          </a:p>
        </p:txBody>
      </p:sp>
      <p:graphicFrame>
        <p:nvGraphicFramePr>
          <p:cNvPr id="5" name="Γράφημα 8"/>
          <p:cNvGraphicFramePr/>
          <p:nvPr>
            <p:extLst>
              <p:ext uri="{D42A27DB-BD31-4B8C-83A1-F6EECF244321}">
                <p14:modId xmlns:p14="http://schemas.microsoft.com/office/powerpoint/2010/main" val="2815049689"/>
              </p:ext>
            </p:extLst>
          </p:nvPr>
        </p:nvGraphicFramePr>
        <p:xfrm>
          <a:off x="478156" y="1000506"/>
          <a:ext cx="10610847" cy="5535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42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7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55412"/>
            <a:ext cx="12192000" cy="807570"/>
          </a:xfrm>
          <a:noFill/>
        </p:spPr>
        <p:txBody>
          <a:bodyPr>
            <a:normAutofit/>
          </a:bodyPr>
          <a:lstStyle/>
          <a:p>
            <a:r>
              <a:rPr lang="el-GR" sz="1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ΠΟΛΙΤΕΙΑ </a:t>
            </a:r>
            <a:r>
              <a:rPr lang="en-US" sz="1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vs</a:t>
            </a:r>
            <a:r>
              <a:rPr lang="el-GR" sz="1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 ΕΚΚΛΗΣΙΑ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</a:t>
            </a:r>
            <a:r>
              <a:rPr lang="el-GR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ΜΕ ΒΑΣΗ ΤΗΝ ΨΗΦΟ ΙΟΥΛΙΟΥ 2019</a:t>
            </a:r>
            <a:endParaRPr lang="el-GR" i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itchFamily="34" charset="0"/>
            </a:endParaRPr>
          </a:p>
        </p:txBody>
      </p:sp>
      <p:graphicFrame>
        <p:nvGraphicFramePr>
          <p:cNvPr id="5" name="Γράφημα 8"/>
          <p:cNvGraphicFramePr/>
          <p:nvPr>
            <p:extLst>
              <p:ext uri="{D42A27DB-BD31-4B8C-83A1-F6EECF244321}">
                <p14:modId xmlns:p14="http://schemas.microsoft.com/office/powerpoint/2010/main" val="1658821036"/>
              </p:ext>
            </p:extLst>
          </p:nvPr>
        </p:nvGraphicFramePr>
        <p:xfrm>
          <a:off x="496444" y="1064514"/>
          <a:ext cx="10610847" cy="5535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116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8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>
          <a:xfrm>
            <a:off x="411480" y="55412"/>
            <a:ext cx="11265408" cy="807570"/>
          </a:xfrm>
        </p:spPr>
        <p:txBody>
          <a:bodyPr>
            <a:no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ΤΙ ΠΡΕΠΕΙ ΝΑ ΓΙΝΕΙ ΜΕ ΤΙΣ ΕΚΚΛΗΣΙΕΣ</a:t>
            </a:r>
            <a:r>
              <a:rPr lang="el-GR" sz="1800" dirty="0">
                <a:latin typeface="Microsoft JhengHei" pitchFamily="34"/>
                <a:ea typeface="Microsoft JhengHei" pitchFamily="34"/>
              </a:rPr>
              <a:t/>
            </a:r>
            <a:br>
              <a:rPr lang="el-GR" sz="1800" dirty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Γενικά  τι πιστεύετε ότι πρέπει να γίνει με τις εκκλησίες  το επόμενο διάστημα; (έως ότου μειωθούν τα κρούσματα αισθητά)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1956262170"/>
              </p:ext>
            </p:extLst>
          </p:nvPr>
        </p:nvGraphicFramePr>
        <p:xfrm>
          <a:off x="1746505" y="1434793"/>
          <a:ext cx="8101584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363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9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722376" y="55412"/>
            <a:ext cx="10844784" cy="807570"/>
          </a:xfrm>
          <a:noFill/>
        </p:spPr>
        <p:txBody>
          <a:bodyPr>
            <a:noAutofit/>
          </a:bodyPr>
          <a:lstStyle/>
          <a:p>
            <a: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ΣΤΗΡΙΞΗ ΤΗΣ Ε.Ε. ΣΤΑ ΕΛΛΗΝΟΤΟΥΡΚΙΚΑ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2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ΕΡ: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Κατά την γνώμη σας η Ευρωπαϊκή Ένωση  θα </a:t>
            </a:r>
            <a:r>
              <a:rPr lang="el-GR" sz="1100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προστατεύσει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τα ελληνικά συμφέροντα απέναντι στην Τουρκική προκλητικότατα; </a:t>
            </a:r>
          </a:p>
        </p:txBody>
      </p:sp>
      <p:graphicFrame>
        <p:nvGraphicFramePr>
          <p:cNvPr id="5" name="Γράφημα 5"/>
          <p:cNvGraphicFramePr/>
          <p:nvPr>
            <p:extLst>
              <p:ext uri="{D42A27DB-BD31-4B8C-83A1-F6EECF244321}">
                <p14:modId xmlns:p14="http://schemas.microsoft.com/office/powerpoint/2010/main" val="1394808830"/>
              </p:ext>
            </p:extLst>
          </p:nvPr>
        </p:nvGraphicFramePr>
        <p:xfrm>
          <a:off x="1746505" y="1434793"/>
          <a:ext cx="8101584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42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3602</TotalTime>
  <Words>421</Words>
  <Application>Microsoft Office PowerPoint</Application>
  <PresentationFormat>Widescreen</PresentationFormat>
  <Paragraphs>153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Microsoft JhengHei</vt:lpstr>
      <vt:lpstr>Arial</vt:lpstr>
      <vt:lpstr>Calibri</vt:lpstr>
      <vt:lpstr>Calibri Light</vt:lpstr>
      <vt:lpstr>Microsoft Sans Serif</vt:lpstr>
      <vt:lpstr>1_Office Theme</vt:lpstr>
      <vt:lpstr>ΤΑΥΤΟΤΗΤΑ ΤΗΣ ΕΡΕΥΝΑΣ</vt:lpstr>
      <vt:lpstr>ΔΕΙΚΤΗΣ ΑΙΣΙΟΔΟΞΙΑΣ  ΕΡ:  Είστε αισιόδοξος ή απαισιόδοξος για το πώς θα εξελιχθούν τα πράγματα  στην Ελλάδα το 2021;</vt:lpstr>
      <vt:lpstr>Η ΔΙΑΧΕΙΡΗΣΗ ΤΩΝ ΕΜΒΟΛΙΩΝ ΑΠΟ ΤΗΝ Ε.Ε.  ΕΡ:  Τα εμβόλια είναι πλέον γεγονός. Εξ όσων γνωρίζετε, πώς αντιμετωπίζει  η Ε.Ε. την παραγγελία και διανομή των εμβολίων στις χώρες για την προστασία των πολιτών της;</vt:lpstr>
      <vt:lpstr>ΤΑ ΕΜΒΟΛΙΑ ΣΤΗΝ ΕΛΛΑΔΑ  ΕΡ:  Προβλέπετε τα εμβόλια να φτάσουν έγκαιρα στην Ελλάδα ώστε να επιτευχθεί ανοσία του πληθυσμού το καλοκαίρι ή θα καθυστερήσουν;</vt:lpstr>
      <vt:lpstr>ΠΟΛΙΤΕΙΑ vs ΕΚΚΛΗΣΙΑ  ΕΡ: Με αφορμή την αντίθεση της εκκλησίας στα μέτρα της κυβέρνησης για τα Θεοφάνεια, ποιος πιστεύετε ότι έχει δίκαιο για το άνοιγμα ή μη των ναών. </vt:lpstr>
      <vt:lpstr>ΠΟΛΙΤΕΙΑ vs ΕΚΚΛΗΣΙΑ  ΑΝΑΛΥΣΗ ΔΗΜΟΓΡΑΦΙΚΑ</vt:lpstr>
      <vt:lpstr>ΠΟΛΙΤΕΙΑ vs ΕΚΚΛΗΣΙΑ  ΑΝΑΛΥΣΗ ΜΕ ΒΑΣΗ ΤΗΝ ΨΗΦΟ ΙΟΥΛΙΟΥ 2019</vt:lpstr>
      <vt:lpstr>ΤΙ ΠΡΕΠΕΙ ΝΑ ΓΙΝΕΙ ΜΕ ΤΙΣ ΕΚΚΛΗΣΙΕΣ  ΕΡ:  Γενικά  τι πιστεύετε ότι πρέπει να γίνει με τις εκκλησίες  το επόμενο διάστημα; (έως ότου μειωθούν τα κρούσματα αισθητά)</vt:lpstr>
      <vt:lpstr>ΣΤΗΡΙΞΗ ΤΗΣ Ε.Ε. ΣΤΑ ΕΛΛΗΝΟΤΟΥΡΚΙΚΑ  ΕΡ: Κατά την γνώμη σας η Ευρωπαϊκή Ένωση  θα προστατεύσει τα ελληνικά συμφέροντα απέναντι στην Τουρκική προκλητικότατα; </vt:lpstr>
      <vt:lpstr>ΣΥΝΟΜΙΛΙΕΣ ΜΕ ΤΗΝ ΤΟΥΡΚΙΑ  ΕΡ: Κατά τη γνώμη σας πρέπει ή όχι να πάμε σε συνομιλίες με την Τουρκία; Και αν ναι με ποια ατζέντα;</vt:lpstr>
      <vt:lpstr>ΚΑΛΥΤΕΡΟΣ ΠΡΩΘΥΠΟΥΡΓΟΣ  ΕΡ:  Μεταξύ του Κυριάκου Μητσοτάκη και του Αλέξη Τσίπρα, ποιον θεωρείτε καλύτερο πρωθυπουργό;</vt:lpstr>
      <vt:lpstr>ΚΑΛΥΤΕΡΟΣ ΠΡΩΘΥΠΟΥΡΓΟΣ  ΑΝΑΛΥΣΗ ΜΕ ΒΑΣΗ ΤΗΝ ΨΗΦΟ ΙΟΥΛΙΟΥ 2019</vt:lpstr>
      <vt:lpstr>ΠΡΟΒΛΕΨΗ ΧΡΟΝΟΥ ΕΚΛΟΓΩΝ  ΕΡ:  Εσείς πότε πιστεύετε ότι θα έχουμε εκλογές;</vt:lpstr>
      <vt:lpstr>ΣΗΜΑΝΤΙΚΟΤΕΡΟ ΚΡΙΤΗΡΙΟ ΨΗΦΟΥ   ΕΡ:  Με τι κριτήριο θα ψηφίσετε στις επόμενες εκλογές; Τί θα βαρύνει περισσότερο στην ψήφο σας ;</vt:lpstr>
      <vt:lpstr>ΠΡΟΘΕΣΗ ΨΗΦΟΥ  </vt:lpstr>
      <vt:lpstr>ΣΥΣΠΕΙΡΩΣΕΙΣ- ΕΙΣΡΟΕΣ</vt:lpstr>
      <vt:lpstr>ΣΥΣΠΕΙΡΩΣΕΙΣ- ΔΙΑΡΡΟΕΣ</vt:lpstr>
      <vt:lpstr>ΠΡΟΕΛΕΥΣΗ ΑΝΑΠΟΦΑΣΙΣΤΩΝ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ΠΑΝΕΛΛΑΔΙΚΗ ΕΡΕΥΝΑ</dc:title>
  <dc:creator>v.anastassaki;M.Kontonika;s.tsiliyanni</dc:creator>
  <cp:lastModifiedBy>Petraki Aspasia</cp:lastModifiedBy>
  <cp:revision>422</cp:revision>
  <dcterms:created xsi:type="dcterms:W3CDTF">2020-02-12T13:47:51Z</dcterms:created>
  <dcterms:modified xsi:type="dcterms:W3CDTF">2021-01-14T12:12:55Z</dcterms:modified>
</cp:coreProperties>
</file>