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7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1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150" r:id="rId2"/>
    <p:sldId id="2879" r:id="rId3"/>
    <p:sldId id="2881" r:id="rId4"/>
    <p:sldId id="2882" r:id="rId5"/>
    <p:sldId id="2884" r:id="rId6"/>
    <p:sldId id="2885" r:id="rId7"/>
    <p:sldId id="2916" r:id="rId8"/>
    <p:sldId id="2923" r:id="rId9"/>
    <p:sldId id="2901" r:id="rId10"/>
    <p:sldId id="2902" r:id="rId11"/>
    <p:sldId id="2904" r:id="rId12"/>
    <p:sldId id="2907" r:id="rId13"/>
    <p:sldId id="2815" r:id="rId14"/>
    <p:sldId id="2816" r:id="rId15"/>
    <p:sldId id="2912" r:id="rId16"/>
    <p:sldId id="2913" r:id="rId17"/>
    <p:sldId id="2824" r:id="rId18"/>
    <p:sldId id="2825" r:id="rId19"/>
    <p:sldId id="2826" r:id="rId20"/>
    <p:sldId id="2924" r:id="rId21"/>
    <p:sldId id="28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6C6C"/>
    <a:srgbClr val="DCE6F2"/>
    <a:srgbClr val="A7D1E0"/>
    <a:srgbClr val="F8F8F8"/>
    <a:srgbClr val="4BACC6"/>
    <a:srgbClr val="17375E"/>
    <a:srgbClr val="7F7F7F"/>
    <a:srgbClr val="C0504D"/>
    <a:srgbClr val="31859C"/>
    <a:srgbClr val="FCA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5407" autoAdjust="0"/>
  </p:normalViewPr>
  <p:slideViewPr>
    <p:cSldViewPr snapToGrid="0">
      <p:cViewPr varScale="1">
        <p:scale>
          <a:sx n="116" d="100"/>
          <a:sy n="116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EC-4A31-991B-99F7CDBC0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Να διατηρηθούν</c:v>
                </c:pt>
                <c:pt idx="1">
                  <c:v>Να χαλαρώσουν</c:v>
                </c:pt>
                <c:pt idx="2">
                  <c:v>Να γίνουν πιο αυστηροί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17.7</c:v>
                </c:pt>
                <c:pt idx="1">
                  <c:v>65.5</c:v>
                </c:pt>
                <c:pt idx="2">
                  <c:v>13.5</c:v>
                </c:pt>
                <c:pt idx="3">
                  <c:v>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33073384"/>
        <c:axId val="433070248"/>
      </c:barChart>
      <c:catAx>
        <c:axId val="433073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33070248"/>
        <c:crosses val="autoZero"/>
        <c:auto val="1"/>
        <c:lblAlgn val="ctr"/>
        <c:lblOffset val="100"/>
        <c:noMultiLvlLbl val="0"/>
      </c:catAx>
      <c:valAx>
        <c:axId val="433070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73384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4187072726095404"/>
          <c:w val="0.74776210103940732"/>
          <c:h val="0.7747787580737363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Να γίνονται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11.8</c:v>
                </c:pt>
                <c:pt idx="1">
                  <c:v>45.3</c:v>
                </c:pt>
                <c:pt idx="2">
                  <c:v>19.8</c:v>
                </c:pt>
                <c:pt idx="3">
                  <c:v>56.1</c:v>
                </c:pt>
                <c:pt idx="4">
                  <c:v>42.9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71-4C50-B4B0-0C84D6960EA3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Να αποφεύγονται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122045030348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bg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87.7</c:v>
                </c:pt>
                <c:pt idx="1">
                  <c:v>52.9</c:v>
                </c:pt>
                <c:pt idx="2">
                  <c:v>79.099999999999994</c:v>
                </c:pt>
                <c:pt idx="3">
                  <c:v>37.9</c:v>
                </c:pt>
                <c:pt idx="4">
                  <c:v>56.1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71-4C50-B4B0-0C84D6960EA3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0.5</c:v>
                </c:pt>
                <c:pt idx="1">
                  <c:v>1.8</c:v>
                </c:pt>
                <c:pt idx="2">
                  <c:v>1.1000000000000001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A71-4C50-B4B0-0C84D6960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54176"/>
        <c:axId val="433061232"/>
      </c:barChart>
      <c:catAx>
        <c:axId val="4330541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61232"/>
        <c:crosses val="autoZero"/>
        <c:auto val="0"/>
        <c:lblAlgn val="ctr"/>
        <c:lblOffset val="100"/>
        <c:noMultiLvlLbl val="0"/>
      </c:catAx>
      <c:valAx>
        <c:axId val="433061232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5417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67533883016124"/>
          <c:y val="3.976601806761329E-2"/>
          <c:w val="0.73133002483213627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23238364849199"/>
          <c:y val="0.12245107788090787"/>
          <c:w val="0.47770343237858165"/>
          <c:h val="0.75306425096830931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B4-4069-B5DF-6D8C671AED4A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B4-4069-B5DF-6D8C671AED4A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B4-4069-B5DF-6D8C671AED4A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B4-4069-B5DF-6D8C671AED4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B4-4069-B5DF-6D8C671AED4A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B4-4069-B5DF-6D8C671AED4A}"/>
              </c:ext>
            </c:extLst>
          </c:dPt>
          <c:dLbls>
            <c:dLbl>
              <c:idx val="0"/>
              <c:layout>
                <c:manualLayout>
                  <c:x val="0.11638443582076016"/>
                  <c:y val="-1.407767404267173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1713793360875235E-2"/>
                  <c:y val="0.171877824656378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8518840930461702"/>
                  <c:y val="4.154580279562249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8585309795903964E-2"/>
                  <c:y val="-0.128666569940164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B4-4069-B5DF-6D8C671AED4A}"/>
                </c:ext>
                <c:ext xmlns:c15="http://schemas.microsoft.com/office/drawing/2012/chart" uri="{CE6537A1-D6FC-4f65-9D91-7224C49458BB}">
                  <c15:layout>
                    <c:manualLayout>
                      <c:w val="0.14628917877815115"/>
                      <c:h val="0.1415028706740470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B4-4069-B5DF-6D8C671AE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Φύλλο1!$A$2:$A$6</c:f>
              <c:strCache>
                <c:ptCount val="5"/>
                <c:pt idx="0">
                  <c:v>θετικά</c:v>
                </c:pt>
                <c:pt idx="1">
                  <c:v>μάλλον θετικά</c:v>
                </c:pt>
                <c:pt idx="2">
                  <c:v>μάλλον αρνητικά</c:v>
                </c:pt>
                <c:pt idx="3">
                  <c:v>αρνητικά</c:v>
                </c:pt>
                <c:pt idx="4">
                  <c:v>ΔΑ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26.7</c:v>
                </c:pt>
                <c:pt idx="1">
                  <c:v>26</c:v>
                </c:pt>
                <c:pt idx="2">
                  <c:v>19</c:v>
                </c:pt>
                <c:pt idx="3">
                  <c:v>27.5</c:v>
                </c:pt>
                <c:pt idx="4">
                  <c:v>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B4-4069-B5DF-6D8C671AE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2673521576926808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Θετικά &amp; Μάλλον θετικά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1C-4F7A-888C-4BA6596CD98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84.9</c:v>
                </c:pt>
                <c:pt idx="1">
                  <c:v>21.5</c:v>
                </c:pt>
                <c:pt idx="2">
                  <c:v>72.900000000000006</c:v>
                </c:pt>
                <c:pt idx="3">
                  <c:v>21.9</c:v>
                </c:pt>
                <c:pt idx="4">
                  <c:v>32.799999999999997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1C-4F7A-888C-4BA6596CD98D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Αρνητικά &amp; Μάλλον αρνητικά</c:v>
                </c:pt>
              </c:strCache>
            </c:strRef>
          </c:tx>
          <c:spPr>
            <a:solidFill>
              <a:srgbClr val="DA6C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14.6</c:v>
                </c:pt>
                <c:pt idx="1">
                  <c:v>78.099999999999994</c:v>
                </c:pt>
                <c:pt idx="2">
                  <c:v>25</c:v>
                </c:pt>
                <c:pt idx="3">
                  <c:v>76.7</c:v>
                </c:pt>
                <c:pt idx="4">
                  <c:v>65.8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1C-4F7A-888C-4BA6596CD98D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1C-4F7A-888C-4BA6596CD98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0.5</c:v>
                </c:pt>
                <c:pt idx="1">
                  <c:v>0.4</c:v>
                </c:pt>
                <c:pt idx="2">
                  <c:v>2.1</c:v>
                </c:pt>
                <c:pt idx="3">
                  <c:v>1.4</c:v>
                </c:pt>
                <c:pt idx="4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A1C-4F7A-888C-4BA6596CD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64368"/>
        <c:axId val="433062016"/>
      </c:barChart>
      <c:catAx>
        <c:axId val="4330643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62016"/>
        <c:crosses val="autoZero"/>
        <c:auto val="0"/>
        <c:lblAlgn val="ctr"/>
        <c:lblOffset val="100"/>
        <c:noMultiLvlLbl val="0"/>
      </c:catAx>
      <c:valAx>
        <c:axId val="433062016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6436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29420290387752"/>
          <c:y val="4.4354182446008236E-2"/>
          <c:w val="0.6815765037418785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80962651790517"/>
          <c:y val="0.14403397521918007"/>
          <c:w val="0.47770343237858165"/>
          <c:h val="0.75306425096830931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B4-4069-B5DF-6D8C671AED4A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B4-4069-B5DF-6D8C671AED4A}"/>
              </c:ext>
            </c:extLst>
          </c:dPt>
          <c:dPt>
            <c:idx val="2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B4-4069-B5DF-6D8C671AED4A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B4-4069-B5DF-6D8C671AED4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B4-4069-B5DF-6D8C671AED4A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B4-4069-B5DF-6D8C671AED4A}"/>
              </c:ext>
            </c:extLst>
          </c:dPt>
          <c:dLbls>
            <c:dLbl>
              <c:idx val="0"/>
              <c:layout>
                <c:manualLayout>
                  <c:x val="2.0547188366722223E-2"/>
                  <c:y val="-0.1732516100607741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449825749321041"/>
                  <c:y val="-0.122189151577580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6222143944994408"/>
                  <c:y val="9.28051839740189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848355958117311"/>
                  <c:y val="6.5579506104284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B4-4069-B5DF-6D8C671AED4A}"/>
                </c:ext>
                <c:ext xmlns:c15="http://schemas.microsoft.com/office/drawing/2012/chart" uri="{CE6537A1-D6FC-4f65-9D91-7224C49458BB}">
                  <c15:layout>
                    <c:manualLayout>
                      <c:w val="0.14628917877815115"/>
                      <c:h val="0.14150287067404704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B4-4069-B5DF-6D8C671AED4A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B4-4069-B5DF-6D8C671AED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Φύλλο1!$A$2:$A$6</c:f>
              <c:strCache>
                <c:ptCount val="5"/>
                <c:pt idx="0">
                  <c:v>θετικά</c:v>
                </c:pt>
                <c:pt idx="1">
                  <c:v>μάλλον θετικά</c:v>
                </c:pt>
                <c:pt idx="2">
                  <c:v>μάλλον αρνητικά</c:v>
                </c:pt>
                <c:pt idx="3">
                  <c:v>αρνητικά</c:v>
                </c:pt>
                <c:pt idx="4">
                  <c:v>ΔΑ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5.0999999999999996</c:v>
                </c:pt>
                <c:pt idx="1">
                  <c:v>15</c:v>
                </c:pt>
                <c:pt idx="2">
                  <c:v>25.8</c:v>
                </c:pt>
                <c:pt idx="3">
                  <c:v>52</c:v>
                </c:pt>
                <c:pt idx="4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B4-4069-B5DF-6D8C671AE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2673521576926808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Θετικά &amp; Μάλλον θετικά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A1C-4F7A-888C-4BA6596CD98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6.1</c:v>
                </c:pt>
                <c:pt idx="1">
                  <c:v>46.7</c:v>
                </c:pt>
                <c:pt idx="2">
                  <c:v>16.3</c:v>
                </c:pt>
                <c:pt idx="3">
                  <c:v>7.6</c:v>
                </c:pt>
                <c:pt idx="4">
                  <c:v>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A1C-4F7A-888C-4BA6596CD98D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Αρνητικά &amp; Μάλλον αρνητικά</c:v>
                </c:pt>
              </c:strCache>
            </c:strRef>
          </c:tx>
          <c:spPr>
            <a:solidFill>
              <a:srgbClr val="DA6C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92.399999999999991</c:v>
                </c:pt>
                <c:pt idx="1">
                  <c:v>51.099999999999994</c:v>
                </c:pt>
                <c:pt idx="2">
                  <c:v>82.6</c:v>
                </c:pt>
                <c:pt idx="3">
                  <c:v>84.9</c:v>
                </c:pt>
                <c:pt idx="4">
                  <c:v>89.4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A1C-4F7A-888C-4BA6596CD98D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A1C-4F7A-888C-4BA6596CD98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1.5</c:v>
                </c:pt>
                <c:pt idx="1">
                  <c:v>2.2000000000000002</c:v>
                </c:pt>
                <c:pt idx="2">
                  <c:v>1.1000000000000001</c:v>
                </c:pt>
                <c:pt idx="3">
                  <c:v>7.5</c:v>
                </c:pt>
                <c:pt idx="4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A1C-4F7A-888C-4BA6596CD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62800"/>
        <c:axId val="433055352"/>
      </c:barChart>
      <c:catAx>
        <c:axId val="433062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55352"/>
        <c:crosses val="autoZero"/>
        <c:auto val="0"/>
        <c:lblAlgn val="ctr"/>
        <c:lblOffset val="100"/>
        <c:noMultiLvlLbl val="0"/>
      </c:catAx>
      <c:valAx>
        <c:axId val="433055352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6280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29420290387752"/>
          <c:y val="4.4354182446008236E-2"/>
          <c:w val="0.6815765037418785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313876983753939"/>
          <c:y val="5.7529411956090279E-2"/>
          <c:w val="0.63966704020066145"/>
          <c:h val="0.881248007209833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9DB0-479D-BA5A-DC56B5CC1605}"/>
              </c:ext>
            </c:extLst>
          </c:dPt>
          <c:dPt>
            <c:idx val="7"/>
            <c:invertIfNegative val="0"/>
            <c:bubble3D val="0"/>
            <c:spPr>
              <a:solidFill>
                <a:srgbClr val="7F7F7F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5CE-43A9-8117-8AD1A5CD265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5CE-43A9-8117-8AD1A5CD265C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5CE-43A9-8117-8AD1A5CD265C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5CE-43A9-8117-8AD1A5CD265C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5CE-43A9-8117-8AD1A5CD265C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95CE-43A9-8117-8AD1A5CD26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Φύλλο1!$A$2:$A$11</c:f>
              <c:strCache>
                <c:ptCount val="10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</c:v>
                </c:pt>
                <c:pt idx="4">
                  <c:v>ΕΛΛΗΝΙΚΗ ΛΥΣΗ</c:v>
                </c:pt>
                <c:pt idx="5">
                  <c:v>ΜΕΡΑ 25</c:v>
                </c:pt>
                <c:pt idx="6">
                  <c:v>Άλλο κόμμα </c:v>
                </c:pt>
                <c:pt idx="7">
                  <c:v>Άκυρο-Λευκό</c:v>
                </c:pt>
                <c:pt idx="8">
                  <c:v>Δεν θα ψηφίσω</c:v>
                </c:pt>
                <c:pt idx="9">
                  <c:v>Δεν έχω αποφασίσει</c:v>
                </c:pt>
              </c:strCache>
            </c:strRef>
          </c:cat>
          <c:val>
            <c:numRef>
              <c:f>Φύλλο1!$B$2:$B$11</c:f>
              <c:numCache>
                <c:formatCode>General</c:formatCode>
                <c:ptCount val="10"/>
                <c:pt idx="0">
                  <c:v>36.1</c:v>
                </c:pt>
                <c:pt idx="1">
                  <c:v>20.5</c:v>
                </c:pt>
                <c:pt idx="2">
                  <c:v>6.5</c:v>
                </c:pt>
                <c:pt idx="3">
                  <c:v>5.2</c:v>
                </c:pt>
                <c:pt idx="4">
                  <c:v>4.2</c:v>
                </c:pt>
                <c:pt idx="5">
                  <c:v>2.8</c:v>
                </c:pt>
                <c:pt idx="6">
                  <c:v>4.5999999999999996</c:v>
                </c:pt>
                <c:pt idx="7">
                  <c:v>3.4</c:v>
                </c:pt>
                <c:pt idx="8">
                  <c:v>5</c:v>
                </c:pt>
                <c:pt idx="9">
                  <c:v>11.7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95CE-43A9-8117-8AD1A5CD26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433056528"/>
        <c:axId val="433058880"/>
      </c:barChart>
      <c:catAx>
        <c:axId val="4330565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58880"/>
        <c:crosses val="autoZero"/>
        <c:auto val="1"/>
        <c:lblAlgn val="ctr"/>
        <c:lblOffset val="100"/>
        <c:noMultiLvlLbl val="0"/>
      </c:catAx>
      <c:valAx>
        <c:axId val="43305888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56528"/>
        <c:crosses val="max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r>
              <a:rPr lang="el-GR" sz="1200" b="1" dirty="0" smtClean="0"/>
              <a:t>Συσπείρωση ΝΔ στον άξονα</a:t>
            </a:r>
            <a:r>
              <a:rPr lang="el-GR" sz="1200" b="1" baseline="0" dirty="0" smtClean="0"/>
              <a:t> αριστερά - δεξιά</a:t>
            </a:r>
            <a:endParaRPr lang="el-GR" sz="12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4.9007235233966703E-2"/>
          <c:y val="0.12533871634101293"/>
          <c:w val="0.92081815582669435"/>
          <c:h val="0.7567780155952728"/>
        </c:manualLayout>
      </c:layout>
      <c:lineChart>
        <c:grouping val="standar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ΣΥΣΠΕΙΡΩΣΗ ΝΔ ΣΤΟΝ ΑΞΟΝΑ ΑΡΙΣΤΕΡΑ-ΔΕΞΙΑ</c:v>
                </c:pt>
              </c:strCache>
            </c:strRef>
          </c:tx>
          <c:spPr>
            <a:ln w="28575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tx2"/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29B-4250-AFD5-0D7E4B886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Φύλλο1!$A$2:$A$4</c:f>
              <c:strCache>
                <c:ptCount val="3"/>
                <c:pt idx="0">
                  <c:v>Δεξιά</c:v>
                </c:pt>
                <c:pt idx="1">
                  <c:v>Κεντροδεξιά</c:v>
                </c:pt>
                <c:pt idx="2">
                  <c:v>Κέντρο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89.2</c:v>
                </c:pt>
                <c:pt idx="1">
                  <c:v>85</c:v>
                </c:pt>
                <c:pt idx="2">
                  <c:v>71.900000000000006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F29B-4250-AFD5-0D7E4B886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035752"/>
        <c:axId val="429037712"/>
      </c:lineChart>
      <c:catAx>
        <c:axId val="429035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29037712"/>
        <c:crosses val="autoZero"/>
        <c:auto val="1"/>
        <c:lblAlgn val="ctr"/>
        <c:lblOffset val="100"/>
        <c:noMultiLvlLbl val="0"/>
      </c:catAx>
      <c:valAx>
        <c:axId val="429037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29035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icrosoft JhengHei" panose="020B0604030504040204" pitchFamily="34" charset="-120"/>
          <a:ea typeface="Microsoft JhengHei" panose="020B0604030504040204" pitchFamily="34" charset="-120"/>
        </a:defRPr>
      </a:pPr>
      <a:endParaRPr lang="el-G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title>
    <c:autoTitleDeleted val="0"/>
    <c:plotArea>
      <c:layout>
        <c:manualLayout>
          <c:layoutTarget val="inner"/>
          <c:xMode val="edge"/>
          <c:yMode val="edge"/>
          <c:x val="4.9007235233966703E-2"/>
          <c:y val="0.12533871634101293"/>
          <c:w val="0.92081815582669435"/>
          <c:h val="0.7567780155952728"/>
        </c:manualLayout>
      </c:layout>
      <c:lineChart>
        <c:grouping val="standar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Συσπείρωση ΣΥΡΙΖΑ στον άξονα αριστερά - δεξιά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2">
                    <a:lumMod val="60000"/>
                    <a:lumOff val="40000"/>
                  </a:schemeClr>
                </a:solidFill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29B-4250-AFD5-0D7E4B8862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Φύλλο1!$A$2:$A$4</c:f>
              <c:strCache>
                <c:ptCount val="3"/>
                <c:pt idx="0">
                  <c:v>Κέντρο</c:v>
                </c:pt>
                <c:pt idx="1">
                  <c:v>Κεντροαριστερά </c:v>
                </c:pt>
                <c:pt idx="2">
                  <c:v>Αριστερά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48.1</c:v>
                </c:pt>
                <c:pt idx="1">
                  <c:v>69</c:v>
                </c:pt>
                <c:pt idx="2">
                  <c:v>71.3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F29B-4250-AFD5-0D7E4B886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9039672"/>
        <c:axId val="429033400"/>
      </c:lineChart>
      <c:catAx>
        <c:axId val="429039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29033400"/>
        <c:crosses val="autoZero"/>
        <c:auto val="1"/>
        <c:lblAlgn val="ctr"/>
        <c:lblOffset val="100"/>
        <c:noMultiLvlLbl val="0"/>
      </c:catAx>
      <c:valAx>
        <c:axId val="42903340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29039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Microsoft JhengHei" panose="020B0604030504040204" pitchFamily="34" charset="-120"/>
          <a:ea typeface="Microsoft JhengHei" panose="020B0604030504040204" pitchFamily="34" charset="-120"/>
        </a:defRPr>
      </a:pPr>
      <a:endParaRPr lang="el-G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53101849721207"/>
          <c:y val="0.10829989631442168"/>
          <c:w val="0.60291671602569086"/>
          <c:h val="0.7147254238410047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972-4E98-9DE3-4F9364253596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972-4E98-9DE3-4F9364253596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972-4E98-9DE3-4F936425359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972-4E98-9DE3-4F9364253596}"/>
              </c:ext>
            </c:extLst>
          </c:dPt>
          <c:dPt>
            <c:idx val="4"/>
            <c:bubble3D val="0"/>
            <c:spPr>
              <a:solidFill>
                <a:srgbClr val="17375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972-4E98-9DE3-4F9364253596}"/>
              </c:ext>
            </c:extLst>
          </c:dPt>
          <c:dPt>
            <c:idx val="5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972-4E98-9DE3-4F9364253596}"/>
              </c:ext>
            </c:extLst>
          </c:dPt>
          <c:dPt>
            <c:idx val="6"/>
            <c:bubble3D val="0"/>
            <c:spPr>
              <a:solidFill>
                <a:srgbClr val="93A9C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972-4E98-9DE3-4F9364253596}"/>
              </c:ext>
            </c:extLst>
          </c:dPt>
          <c:dPt>
            <c:idx val="7"/>
            <c:bubble3D val="0"/>
            <c:spPr>
              <a:solidFill>
                <a:schemeClr val="accent1">
                  <a:tint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972-4E98-9DE3-4F9364253596}"/>
              </c:ext>
            </c:extLst>
          </c:dPt>
          <c:dPt>
            <c:idx val="8"/>
            <c:bubble3D val="0"/>
            <c:spPr>
              <a:solidFill>
                <a:schemeClr val="accent1">
                  <a:tint val="1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972-4E98-9DE3-4F9364253596}"/>
              </c:ext>
            </c:extLst>
          </c:dPt>
          <c:dPt>
            <c:idx val="9"/>
            <c:bubble3D val="0"/>
            <c:spPr>
              <a:solidFill>
                <a:schemeClr val="accent1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F972-4E98-9DE3-4F9364253596}"/>
              </c:ext>
            </c:extLst>
          </c:dPt>
          <c:dPt>
            <c:idx val="10"/>
            <c:bubble3D val="0"/>
            <c:spPr>
              <a:solidFill>
                <a:schemeClr val="accent1">
                  <a:tint val="4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972-4E98-9DE3-4F9364253596}"/>
              </c:ext>
            </c:extLst>
          </c:dPt>
          <c:dLbls>
            <c:dLbl>
              <c:idx val="0"/>
              <c:layout>
                <c:manualLayout>
                  <c:x val="0.13875873212256729"/>
                  <c:y val="-0.10036872319843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337309383118331E-2"/>
                  <c:y val="0.172908113051863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184668492508508"/>
                  <c:y val="7.537759533464906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142789749794163"/>
                  <c:y val="3.80206823825040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4408366277999513"/>
                  <c:y val="-3.04755625025331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972-4E98-9DE3-4F9364253596}"/>
                </c:ext>
                <c:ext xmlns:c15="http://schemas.microsoft.com/office/drawing/2012/chart" uri="{CE6537A1-D6FC-4f65-9D91-7224C49458BB}">
                  <c15:layout>
                    <c:manualLayout>
                      <c:w val="0.16456178908034513"/>
                      <c:h val="0.15846080433866616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14971094125954676"/>
                  <c:y val="-0.100438714887323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7400389120950078E-2"/>
                  <c:y val="-0.145379461230282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F972-4E98-9DE3-4F936425359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10587231276326052"/>
                  <c:y val="-0.1531928767826673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F972-4E98-9DE3-4F9364253596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0098289952071391E-2"/>
                  <c:y val="-0.13590076071760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F972-4E98-9DE3-4F9364253596}"/>
                </c:ex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ΕΛΛΗΝΙΚΗ ΛΥΣΗ*</c:v>
                </c:pt>
                <c:pt idx="5">
                  <c:v>ΜΕΡΑ 25 *</c:v>
                </c:pt>
                <c:pt idx="6">
                  <c:v>Άλλο κόμμα *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30.7</c:v>
                </c:pt>
                <c:pt idx="1">
                  <c:v>33.299999999999997</c:v>
                </c:pt>
                <c:pt idx="2">
                  <c:v>7.9</c:v>
                </c:pt>
                <c:pt idx="3">
                  <c:v>3.1</c:v>
                </c:pt>
                <c:pt idx="4">
                  <c:v>3.5</c:v>
                </c:pt>
                <c:pt idx="5">
                  <c:v>9.6999999999999993</c:v>
                </c:pt>
                <c:pt idx="6">
                  <c:v>11.8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F972-4E98-9DE3-4F93642535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2673521576926808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Να διατηρηθούν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22.5</c:v>
                </c:pt>
                <c:pt idx="1">
                  <c:v>16.600000000000001</c:v>
                </c:pt>
                <c:pt idx="2">
                  <c:v>27.9</c:v>
                </c:pt>
                <c:pt idx="3">
                  <c:v>10.6</c:v>
                </c:pt>
                <c:pt idx="4">
                  <c:v>4.2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A71-4C50-B4B0-0C84D6960EA3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Να χαλαρώσουν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122045030348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55.9</c:v>
                </c:pt>
                <c:pt idx="1">
                  <c:v>70.900000000000006</c:v>
                </c:pt>
                <c:pt idx="2">
                  <c:v>57</c:v>
                </c:pt>
                <c:pt idx="3">
                  <c:v>72.7</c:v>
                </c:pt>
                <c:pt idx="4">
                  <c:v>81.7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A71-4C50-B4B0-0C84D6960EA3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Να γίνουν πιο αυστηροί</c:v>
                </c:pt>
              </c:strCache>
            </c:strRef>
          </c:tx>
          <c:spPr>
            <a:solidFill>
              <a:srgbClr val="DA6C6C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A71-4C50-B4B0-0C84D6960EA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18.399999999999999</c:v>
                </c:pt>
                <c:pt idx="1">
                  <c:v>9.4</c:v>
                </c:pt>
                <c:pt idx="2">
                  <c:v>11.6</c:v>
                </c:pt>
                <c:pt idx="3">
                  <c:v>15.2</c:v>
                </c:pt>
                <c:pt idx="4">
                  <c:v>9.3000000000000007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A71-4C50-B4B0-0C84D6960EA3}"/>
            </c:ext>
          </c:extLst>
        </c:ser>
        <c:ser>
          <c:idx val="3"/>
          <c:order val="3"/>
          <c:tx>
            <c:strRef>
              <c:f>Φύλλο1!$E$1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Φύλλο1!$E$2:$E$6</c:f>
              <c:numCache>
                <c:formatCode>General</c:formatCode>
                <c:ptCount val="5"/>
                <c:pt idx="0">
                  <c:v>3.2</c:v>
                </c:pt>
                <c:pt idx="1">
                  <c:v>3.1</c:v>
                </c:pt>
                <c:pt idx="2">
                  <c:v>3.5</c:v>
                </c:pt>
                <c:pt idx="3">
                  <c:v>1.5</c:v>
                </c:pt>
                <c:pt idx="4">
                  <c:v>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ED-4A54-8BA7-FABD784CCB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76128"/>
        <c:axId val="433074168"/>
      </c:barChart>
      <c:catAx>
        <c:axId val="433076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74168"/>
        <c:crosses val="autoZero"/>
        <c:auto val="0"/>
        <c:lblAlgn val="ctr"/>
        <c:lblOffset val="100"/>
        <c:noMultiLvlLbl val="0"/>
      </c:catAx>
      <c:valAx>
        <c:axId val="433074168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76128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67533883016124"/>
          <c:y val="3.976601806761329E-2"/>
          <c:w val="0.73133002483213627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26408590217609"/>
          <c:y val="5.3584912410862072E-2"/>
          <c:w val="0.67176300004193867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D35-4A58-BC64-F9D37C61D70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D35-4A58-BC64-F9D37C61D70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D35-4A58-BC64-F9D37C61D70E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62EC-4A31-991B-99F7CDBC0FE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D35-4A58-BC64-F9D37C61D70E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D35-4A58-BC64-F9D37C61D70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Να διατηρηθούν</c:v>
                </c:pt>
                <c:pt idx="1">
                  <c:v>Να χαλαρώσουν</c:v>
                </c:pt>
                <c:pt idx="2">
                  <c:v>Να γίνουν πιο αυστηροί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7.3</c:v>
                </c:pt>
                <c:pt idx="1">
                  <c:v>85.9</c:v>
                </c:pt>
                <c:pt idx="2">
                  <c:v>5</c:v>
                </c:pt>
                <c:pt idx="3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7D35-4A58-BC64-F9D37C61D70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33071424"/>
        <c:axId val="433071816"/>
      </c:barChart>
      <c:catAx>
        <c:axId val="4330714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33071816"/>
        <c:crosses val="autoZero"/>
        <c:auto val="1"/>
        <c:lblAlgn val="ctr"/>
        <c:lblOffset val="100"/>
        <c:noMultiLvlLbl val="0"/>
      </c:catAx>
      <c:valAx>
        <c:axId val="4330718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71424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27574773248546"/>
          <c:y val="0.12673521576926808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Να διατηρηθούν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5BD-4FDD-9AC4-4CE3BD23030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9.1</c:v>
                </c:pt>
                <c:pt idx="1">
                  <c:v>6.7</c:v>
                </c:pt>
                <c:pt idx="2">
                  <c:v>5.8</c:v>
                </c:pt>
                <c:pt idx="3">
                  <c:v>10.6</c:v>
                </c:pt>
                <c:pt idx="4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5BD-4FDD-9AC4-4CE3BD230300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Να χαλαρώσουν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122045030348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5BD-4FDD-9AC4-4CE3BD23030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83.8</c:v>
                </c:pt>
                <c:pt idx="1">
                  <c:v>86.1</c:v>
                </c:pt>
                <c:pt idx="2">
                  <c:v>86</c:v>
                </c:pt>
                <c:pt idx="3">
                  <c:v>84.8</c:v>
                </c:pt>
                <c:pt idx="4">
                  <c:v>91.5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5BD-4FDD-9AC4-4CE3BD230300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Να γίνουν πιο αυστηροί</c:v>
                </c:pt>
              </c:strCache>
            </c:strRef>
          </c:tx>
          <c:spPr>
            <a:solidFill>
              <a:srgbClr val="DA6C6C"/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5BD-4FDD-9AC4-4CE3BD23030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5.9</c:v>
                </c:pt>
                <c:pt idx="1">
                  <c:v>5.8</c:v>
                </c:pt>
                <c:pt idx="2">
                  <c:v>4.7</c:v>
                </c:pt>
                <c:pt idx="3">
                  <c:v>4.5</c:v>
                </c:pt>
                <c:pt idx="4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5BD-4FDD-9AC4-4CE3BD230300}"/>
            </c:ext>
          </c:extLst>
        </c:ser>
        <c:ser>
          <c:idx val="3"/>
          <c:order val="3"/>
          <c:tx>
            <c:strRef>
              <c:f>Φύλλο1!$E$1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555954958166846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5BD-4FDD-9AC4-4CE3BD23030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Φύλλο1!$E$2:$E$6</c:f>
              <c:numCache>
                <c:formatCode>General</c:formatCode>
                <c:ptCount val="5"/>
                <c:pt idx="0">
                  <c:v>1.2</c:v>
                </c:pt>
                <c:pt idx="1">
                  <c:v>1.4</c:v>
                </c:pt>
                <c:pt idx="2">
                  <c:v>3.5</c:v>
                </c:pt>
                <c:pt idx="3">
                  <c:v>0.1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5BD-4FDD-9AC4-4CE3BD230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75344"/>
        <c:axId val="433066720"/>
      </c:barChart>
      <c:catAx>
        <c:axId val="4330753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66720"/>
        <c:crosses val="autoZero"/>
        <c:auto val="0"/>
        <c:lblAlgn val="ctr"/>
        <c:lblOffset val="100"/>
        <c:noMultiLvlLbl val="0"/>
      </c:catAx>
      <c:valAx>
        <c:axId val="433066720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75344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67533883016124"/>
          <c:y val="3.976601806761329E-2"/>
          <c:w val="0.5983040750658265"/>
          <c:h val="5.3832405892234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33699367815022"/>
          <c:y val="0.16192419594727778"/>
          <c:w val="0.46162986941612555"/>
          <c:h val="0.73200795747777214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F0-4993-98F0-3D12F3E7C6ED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F0-4993-98F0-3D12F3E7C6ED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F0-4993-98F0-3D12F3E7C6E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F0-4993-98F0-3D12F3E7C6ED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F0-4993-98F0-3D12F3E7C6ED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F0-4993-98F0-3D12F3E7C6ED}"/>
              </c:ext>
            </c:extLst>
          </c:dPt>
          <c:dLbls>
            <c:dLbl>
              <c:idx val="0"/>
              <c:layout>
                <c:manualLayout>
                  <c:x val="0.15001920647033157"/>
                  <c:y val="-0.1407965835802684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9879317190592294"/>
                  <c:y val="3.65664183468842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181402139543986E-2"/>
                  <c:y val="-0.16623626109578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497986892182723E-2"/>
                  <c:y val="-0.137286869369920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F0-4993-98F0-3D12F3E7C6ED}"/>
                </c:ext>
                <c:ext xmlns:c15="http://schemas.microsoft.com/office/drawing/2012/chart" uri="{CE6537A1-D6FC-4f65-9D91-7224C49458BB}">
                  <c15:layout>
                    <c:manualLayout>
                      <c:w val="0.14628919619241421"/>
                      <c:h val="0.128572277998693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F0-4993-98F0-3D12F3E7C6E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Να διατηρηθούν</c:v>
                </c:pt>
                <c:pt idx="1">
                  <c:v>Να χαλαρώσουν</c:v>
                </c:pt>
                <c:pt idx="2">
                  <c:v>ΔΑ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22.3</c:v>
                </c:pt>
                <c:pt idx="1">
                  <c:v>75</c:v>
                </c:pt>
                <c:pt idx="2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F0-4993-98F0-3D12F3E7C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6695245912037"/>
          <c:y val="0.11662300186413281"/>
          <c:w val="0.74776210103940732"/>
          <c:h val="0.764688403125515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Να διατηρηθούν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6.7480300202321349E-3"/>
                  <c:y val="-2.78981082007268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C5C-449F-A866-6B2CFB2D23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Φύλλο1!$B$2:$B$6</c:f>
              <c:numCache>
                <c:formatCode>General</c:formatCode>
                <c:ptCount val="5"/>
                <c:pt idx="0">
                  <c:v>28.7</c:v>
                </c:pt>
                <c:pt idx="1">
                  <c:v>21.5</c:v>
                </c:pt>
                <c:pt idx="2">
                  <c:v>23.3</c:v>
                </c:pt>
                <c:pt idx="3">
                  <c:v>18.2</c:v>
                </c:pt>
                <c:pt idx="4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5C-449F-A866-6B2CFB2D234A}"/>
            </c:ext>
          </c:extLst>
        </c:ser>
        <c:ser>
          <c:idx val="1"/>
          <c:order val="1"/>
          <c:tx>
            <c:strRef>
              <c:f>Φύλλο1!$C$1</c:f>
              <c:strCache>
                <c:ptCount val="1"/>
                <c:pt idx="0">
                  <c:v>Να χαλαρώσουν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12204503034820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C5C-449F-A866-6B2CFB2D23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Φύλλο1!$C$2:$C$6</c:f>
              <c:numCache>
                <c:formatCode>General</c:formatCode>
                <c:ptCount val="5"/>
                <c:pt idx="0">
                  <c:v>68.599999999999994</c:v>
                </c:pt>
                <c:pt idx="1">
                  <c:v>76.7</c:v>
                </c:pt>
                <c:pt idx="2">
                  <c:v>72.099999999999994</c:v>
                </c:pt>
                <c:pt idx="3">
                  <c:v>80.3</c:v>
                </c:pt>
                <c:pt idx="4">
                  <c:v>88.2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C5C-449F-A866-6B2CFB2D234A}"/>
            </c:ext>
          </c:extLst>
        </c:ser>
        <c:ser>
          <c:idx val="2"/>
          <c:order val="2"/>
          <c:tx>
            <c:strRef>
              <c:f>Φύλλο1!$D$1</c:f>
              <c:strCache>
                <c:ptCount val="1"/>
                <c:pt idx="0">
                  <c:v>ΔΑ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9"/>
              <c:layout>
                <c:manualLayout>
                  <c:x val="-1.7554160843436504E-16"/>
                  <c:y val="1.806363928501948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C5C-449F-A866-6B2CFB2D234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l-GR" sz="1200" b="1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Microsoft Sans Serif" panose="020B0604020202020204" pitchFamily="34" charset="0"/>
                  </a:defRPr>
                </a:pPr>
                <a:endParaRPr lang="el-G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Φύλλο1!$A$2:$A$6</c:f>
              <c:strCache>
                <c:ptCount val="5"/>
                <c:pt idx="0">
                  <c:v>ΝΔ</c:v>
                </c:pt>
                <c:pt idx="1">
                  <c:v>ΣΥΡΙΖΑ</c:v>
                </c:pt>
                <c:pt idx="2">
                  <c:v>ΚΙΝΑΛ</c:v>
                </c:pt>
                <c:pt idx="3">
                  <c:v>ΚΚΕ*</c:v>
                </c:pt>
                <c:pt idx="4">
                  <c:v>Άλλο κόμμα </c:v>
                </c:pt>
              </c:strCache>
            </c:strRef>
          </c:cat>
          <c:val>
            <c:numRef>
              <c:f>Φύλλο1!$D$2:$D$6</c:f>
              <c:numCache>
                <c:formatCode>General</c:formatCode>
                <c:ptCount val="5"/>
                <c:pt idx="0">
                  <c:v>2.7</c:v>
                </c:pt>
                <c:pt idx="1">
                  <c:v>1.8</c:v>
                </c:pt>
                <c:pt idx="2">
                  <c:v>4.5999999999999996</c:v>
                </c:pt>
                <c:pt idx="3">
                  <c:v>1.5</c:v>
                </c:pt>
                <c:pt idx="4">
                  <c:v>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C5C-449F-A866-6B2CFB2D2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077696"/>
        <c:axId val="433078480"/>
      </c:barChart>
      <c:catAx>
        <c:axId val="433077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defRPr>
            </a:pPr>
            <a:endParaRPr lang="el-GR"/>
          </a:p>
        </c:txPr>
        <c:crossAx val="433078480"/>
        <c:crosses val="autoZero"/>
        <c:auto val="0"/>
        <c:lblAlgn val="ctr"/>
        <c:lblOffset val="100"/>
        <c:noMultiLvlLbl val="0"/>
      </c:catAx>
      <c:valAx>
        <c:axId val="433078480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77696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847845040080213"/>
          <c:y val="2.8295607121625915E-2"/>
          <c:w val="0.75048023970188238"/>
          <c:h val="5.0023274999218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333699367815022"/>
          <c:y val="0.16192419594727778"/>
          <c:w val="0.46162986941612555"/>
          <c:h val="0.73200795747777214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explosion val="1"/>
          <c:dPt>
            <c:idx val="0"/>
            <c:bubble3D val="0"/>
            <c:explosion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DF0-4993-98F0-3D12F3E7C6ED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DF0-4993-98F0-3D12F3E7C6ED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DF0-4993-98F0-3D12F3E7C6ED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DF0-4993-98F0-3D12F3E7C6ED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DF0-4993-98F0-3D12F3E7C6ED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3DF0-4993-98F0-3D12F3E7C6ED}"/>
              </c:ext>
            </c:extLst>
          </c:dPt>
          <c:dLbls>
            <c:dLbl>
              <c:idx val="0"/>
              <c:layout>
                <c:manualLayout>
                  <c:x val="0.15822654742628114"/>
                  <c:y val="5.83330211009367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2164416691999562"/>
                  <c:y val="-8.756632223360744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181402139543986E-2"/>
                  <c:y val="-0.166236261095789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0497986892182723E-2"/>
                  <c:y val="-0.1372868693699203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tx1"/>
                      </a:solidFill>
                      <a:latin typeface="Microsoft JhengHei" panose="020B0604030504040204" pitchFamily="34" charset="-120"/>
                      <a:ea typeface="Microsoft JhengHei" panose="020B0604030504040204" pitchFamily="34" charset="-120"/>
                      <a:cs typeface="+mn-cs"/>
                    </a:defRPr>
                  </a:pPr>
                  <a:endParaRPr lang="el-G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F0-4993-98F0-3D12F3E7C6ED}"/>
                </c:ext>
                <c:ext xmlns:c15="http://schemas.microsoft.com/office/drawing/2012/chart" uri="{CE6537A1-D6FC-4f65-9D91-7224C49458BB}">
                  <c15:layout>
                    <c:manualLayout>
                      <c:w val="0.14628919619241421"/>
                      <c:h val="0.128572277998693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F0-4993-98F0-3D12F3E7C6ED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DF0-4993-98F0-3D12F3E7C6E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Συμφωνώ</c:v>
                </c:pt>
                <c:pt idx="1">
                  <c:v>Διαφωνώ</c:v>
                </c:pt>
                <c:pt idx="2">
                  <c:v>ΔΑ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73.2</c:v>
                </c:pt>
                <c:pt idx="1">
                  <c:v>20.3</c:v>
                </c:pt>
                <c:pt idx="2">
                  <c:v>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DF0-4993-98F0-3D12F3E7C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953113411584972"/>
          <c:y val="5.3584912410862072E-2"/>
          <c:w val="0.53345679505797816"/>
          <c:h val="0.83894595442237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Φύλλο1!$B$1</c:f>
              <c:strCache>
                <c:ptCount val="1"/>
                <c:pt idx="0">
                  <c:v>Σειρά 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7F3-4D48-9979-D41C0334C53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7F3-4D48-9979-D41C0334C53A}"/>
              </c:ext>
            </c:extLst>
          </c:dPt>
          <c:dPt>
            <c:idx val="2"/>
            <c:invertIfNegative val="0"/>
            <c:bubble3D val="0"/>
            <c:spPr>
              <a:solidFill>
                <a:srgbClr val="DA6C6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7F3-4D48-9979-D41C0334C53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7F3-4D48-9979-D41C0334C53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7F3-4D48-9979-D41C0334C53A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7F3-4D48-9979-D41C0334C53A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7F3-4D48-9979-D41C0334C5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Φύλλο1!$A$2:$A$5</c:f>
              <c:strCache>
                <c:ptCount val="4"/>
                <c:pt idx="0">
                  <c:v>Τα φαινόμενα αστυνομικής βίας στην χώρα μας είναι μεμονωμένα και δεν χαρακτηρίζουν την πλειοψηφία των αστυνομικών</c:v>
                </c:pt>
                <c:pt idx="1">
                  <c:v>Τα φαινόμενα βίας από την αστυνομία είναι αρκετά, αλλά αυτό δεν σημαίνει πως έχουμε αυταρχικό κράτος ή ότι κινδυνεύει η Δημοκρατία</c:v>
                </c:pt>
                <c:pt idx="2">
                  <c:v>Η αστυνομοκρατία  και η καταστολή είναι βασική κυβερνητική επιλογή και κινδυνεύει η Δημοκρατία στην Ελλάδα. </c:v>
                </c:pt>
                <c:pt idx="3">
                  <c:v>ΔΑ</c:v>
                </c:pt>
              </c:strCache>
            </c:strRef>
          </c:cat>
          <c:val>
            <c:numRef>
              <c:f>Φύλλο1!$B$2:$B$5</c:f>
              <c:numCache>
                <c:formatCode>General</c:formatCode>
                <c:ptCount val="4"/>
                <c:pt idx="0">
                  <c:v>57.3</c:v>
                </c:pt>
                <c:pt idx="1">
                  <c:v>20.9</c:v>
                </c:pt>
                <c:pt idx="2">
                  <c:v>19.7</c:v>
                </c:pt>
                <c:pt idx="3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7F3-4D48-9979-D41C0334C5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433058488"/>
        <c:axId val="433054960"/>
      </c:barChart>
      <c:catAx>
        <c:axId val="433058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pPr>
            <a:endParaRPr lang="el-GR"/>
          </a:p>
        </c:txPr>
        <c:crossAx val="433054960"/>
        <c:crosses val="autoZero"/>
        <c:auto val="1"/>
        <c:lblAlgn val="ctr"/>
        <c:lblOffset val="100"/>
        <c:noMultiLvlLbl val="0"/>
      </c:catAx>
      <c:valAx>
        <c:axId val="433054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l-GR"/>
          </a:p>
        </c:txPr>
        <c:crossAx val="433058488"/>
        <c:crosses val="max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5229569777615"/>
          <c:y val="0.12405735970384202"/>
          <c:w val="0.54692838672984045"/>
          <c:h val="0.73267884561908336"/>
        </c:manualLayout>
      </c:layout>
      <c:doughnut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rgbClr val="4F81B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F33-477F-AAB4-A5A7FA2673F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F33-477F-AAB4-A5A7FA2673F4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F33-477F-AAB4-A5A7FA2673F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F33-477F-AAB4-A5A7FA2673F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F33-477F-AAB4-A5A7FA2673F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F33-477F-AAB4-A5A7FA2673F4}"/>
              </c:ext>
            </c:extLst>
          </c:dPt>
          <c:dLbls>
            <c:dLbl>
              <c:idx val="0"/>
              <c:layout>
                <c:manualLayout>
                  <c:x val="0.15188158711265728"/>
                  <c:y val="-0.1256423671228476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F33-477F-AAB4-A5A7FA2673F4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4972503891228714"/>
                  <c:y val="0.131907746713305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F33-477F-AAB4-A5A7FA2673F4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207729302732508E-2"/>
                  <c:y val="-0.1656506309082301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F33-477F-AAB4-A5A7FA2673F4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6307369345067723E-3"/>
                  <c:y val="-0.1572199602220666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F33-477F-AAB4-A5A7FA2673F4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4230807378326269E-3"/>
                  <c:y val="-0.1694238642964147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F33-477F-AAB4-A5A7FA2673F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  <a:cs typeface="+mn-cs"/>
                  </a:defRPr>
                </a:pPr>
                <a:endParaRPr lang="el-G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Φύλλο1!$A$2:$A$4</c:f>
              <c:strCache>
                <c:ptCount val="3"/>
                <c:pt idx="0">
                  <c:v>Να γίνονται</c:v>
                </c:pt>
                <c:pt idx="1">
                  <c:v>Να αποφεύγονται</c:v>
                </c:pt>
                <c:pt idx="2">
                  <c:v>ΔΑ</c:v>
                </c:pt>
              </c:strCache>
            </c:strRef>
          </c:cat>
          <c:val>
            <c:numRef>
              <c:f>Φύλλο1!$B$2:$B$4</c:f>
              <c:numCache>
                <c:formatCode>General</c:formatCode>
                <c:ptCount val="3"/>
                <c:pt idx="0">
                  <c:v>30.1</c:v>
                </c:pt>
                <c:pt idx="1">
                  <c:v>68.599999999999994</c:v>
                </c:pt>
                <c:pt idx="2">
                  <c:v>1.3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F33-477F-AAB4-A5A7FA267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CFB8C40-ACF0-4DE4-9F75-C37C0DEDCE40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8EF35D8-7998-4576-BD77-ADFF918D040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2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2 - Θέση σημειώσεων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39086D-D716-4FB7-9472-F5A5D1AA2C70}" type="slidenum">
              <a:t>1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509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599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3529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1332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6712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554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3880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53670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EB60CF-E6B1-4198-A950-3EAE06AFFE3E}" type="slidenum">
              <a:t>17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97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F2FB69-E7DB-48DE-AB4D-A38154717F7C}" type="slidenum">
              <a:t>18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34352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F2FB69-E7DB-48DE-AB4D-A38154717F7C}" type="slidenum">
              <a:t>19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525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2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44976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F2FB69-E7DB-48DE-AB4D-A38154717F7C}" type="slidenum">
              <a:t>20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5836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EB60CF-E6B1-4198-A950-3EAE06AFFE3E}" type="slidenum">
              <a:t>21</a:t>
            </a:fld>
            <a:endParaRPr lang="el-GR" sz="1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8290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4702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4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9851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6082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6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1479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7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6087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ln w="12701">
            <a:solidFill>
              <a:srgbClr val="000000"/>
            </a:solidFill>
            <a:prstDash val="solid"/>
            <a:miter/>
          </a:ln>
        </p:spPr>
      </p:sp>
      <p:sp>
        <p:nvSpPr>
          <p:cNvPr id="3" name="Θέση σημειώσεων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0724B2-D0B9-48E2-BEF8-4751E321FDE7}" type="slidenum">
              <a:t>8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9965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5939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784809D-17FE-433A-BBBA-390A8841639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4976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71F87D-DD4B-4947-8B18-BFBB25079949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03465F-C9C7-400B-B510-BB7D6F5847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1987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D91992-8286-4204-B0A6-A28376B75F3C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6496CE-3A2C-4CA2-887D-576094AFBC3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4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2C8302-1B7A-491F-8ABD-0C786547A217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11B5E0-6F12-4A0D-A3B9-B57499E3DC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20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1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8D92E4-9E1D-439B-B79E-80221FA86B74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1353803" y="55412"/>
            <a:ext cx="822036" cy="807570"/>
          </a:xfrm>
        </p:spPr>
        <p:txBody>
          <a:bodyPr anchorCtr="1"/>
          <a:lstStyle>
            <a:lvl1pPr algn="ctr">
              <a:defRPr>
                <a:solidFill>
                  <a:srgbClr val="DCE6F2"/>
                </a:solidFill>
              </a:defRPr>
            </a:lvl1pPr>
          </a:lstStyle>
          <a:p>
            <a:pPr lvl="0"/>
            <a:fld id="{97F379A7-4B06-4CEE-B878-55A74E401D92}" type="slidenum">
              <a:t>‹#›</a:t>
            </a:fld>
            <a:endParaRPr lang="en-US"/>
          </a:p>
        </p:txBody>
      </p:sp>
      <p:pic>
        <p:nvPicPr>
          <p:cNvPr id="8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Title 1"/>
          <p:cNvSpPr txBox="1">
            <a:spLocks noGrp="1"/>
          </p:cNvSpPr>
          <p:nvPr>
            <p:ph type="title"/>
          </p:nvPr>
        </p:nvSpPr>
        <p:spPr>
          <a:xfrm>
            <a:off x="838203" y="55412"/>
            <a:ext cx="10515600" cy="807570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7" y="5966150"/>
            <a:ext cx="1220221" cy="86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6125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0" y="5919112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8"/>
          <p:cNvSpPr/>
          <p:nvPr/>
        </p:nvSpPr>
        <p:spPr>
          <a:xfrm>
            <a:off x="11590020" y="6224073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41500F-7648-432D-8EEA-02660CEC5BD6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1353803" y="5992849"/>
            <a:ext cx="838203" cy="804672"/>
          </a:xfrm>
        </p:spPr>
        <p:txBody>
          <a:bodyPr anchorCtr="1"/>
          <a:lstStyle>
            <a:lvl1pPr algn="ctr">
              <a:defRPr>
                <a:solidFill>
                  <a:srgbClr val="DCE6F2"/>
                </a:solidFill>
              </a:defRPr>
            </a:lvl1pPr>
          </a:lstStyle>
          <a:p>
            <a:pPr lvl="0"/>
            <a:fld id="{D5357070-F991-420D-B243-E72C7D82A73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0816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0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838203" y="78802"/>
            <a:ext cx="10515600" cy="804672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3ADC07-5DB2-4907-AFC9-8003D7511547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8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11353803" y="69567"/>
            <a:ext cx="838203" cy="804672"/>
          </a:xfrm>
        </p:spPr>
        <p:txBody>
          <a:bodyPr anchorCtr="1"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pPr lvl="0"/>
            <a:fld id="{D2BE896B-A06F-4102-95B0-915006DDAB1A}" type="slidenum">
              <a:t>‹#›</a:t>
            </a:fld>
            <a:endParaRPr lang="en-US"/>
          </a:p>
        </p:txBody>
      </p:sp>
      <p:pic>
        <p:nvPicPr>
          <p:cNvPr id="10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5304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/>
          <p:nvPr/>
        </p:nvSpPr>
        <p:spPr>
          <a:xfrm>
            <a:off x="0" y="0"/>
            <a:ext cx="12191996" cy="938887"/>
          </a:xfrm>
          <a:prstGeom prst="rect">
            <a:avLst/>
          </a:prstGeom>
          <a:solidFill>
            <a:srgbClr val="DCE6F2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D9D9D9"/>
              </a:solidFill>
              <a:uFillTx/>
              <a:latin typeface="Calibri"/>
            </a:endParaRPr>
          </a:p>
        </p:txBody>
      </p:sp>
      <p:sp>
        <p:nvSpPr>
          <p:cNvPr id="3" name="Oval 12"/>
          <p:cNvSpPr/>
          <p:nvPr/>
        </p:nvSpPr>
        <p:spPr>
          <a:xfrm>
            <a:off x="11591638" y="277090"/>
            <a:ext cx="365760" cy="36576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4F81BD"/>
          </a:solidFill>
          <a:ln w="12701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6289F-89CE-4338-BD45-D369BC6FDF94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9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Title 1"/>
          <p:cNvSpPr txBox="1">
            <a:spLocks noGrp="1"/>
          </p:cNvSpPr>
          <p:nvPr>
            <p:ph type="title"/>
          </p:nvPr>
        </p:nvSpPr>
        <p:spPr>
          <a:xfrm>
            <a:off x="839784" y="69567"/>
            <a:ext cx="10515600" cy="804672"/>
          </a:xfrm>
        </p:spPr>
        <p:txBody>
          <a:bodyPr anchorCtr="1"/>
          <a:lstStyle>
            <a:lvl1pPr algn="ctr">
              <a:defRPr sz="1400">
                <a:latin typeface="Microsoft Sans Serif" pitchFamily="34"/>
                <a:cs typeface="Microsoft Sans Serif" pitchFamily="34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" name="Slide Number Placeholder 8"/>
          <p:cNvSpPr txBox="1">
            <a:spLocks noGrp="1"/>
          </p:cNvSpPr>
          <p:nvPr>
            <p:ph type="sldNum" sz="quarter" idx="8"/>
          </p:nvPr>
        </p:nvSpPr>
        <p:spPr>
          <a:xfrm>
            <a:off x="11352211" y="69567"/>
            <a:ext cx="839784" cy="823142"/>
          </a:xfrm>
        </p:spPr>
        <p:txBody>
          <a:bodyPr anchorCtr="1"/>
          <a:lstStyle>
            <a:lvl1pPr algn="ctr">
              <a:defRPr>
                <a:solidFill>
                  <a:srgbClr val="F2F2F2"/>
                </a:solidFill>
              </a:defRPr>
            </a:lvl1pPr>
          </a:lstStyle>
          <a:p>
            <a:pPr lvl="0"/>
            <a:fld id="{183A780E-7178-4848-B406-F4CDC06546BF}" type="slidenum">
              <a:t>‹#›</a:t>
            </a:fld>
            <a:endParaRPr lang="en-US"/>
          </a:p>
        </p:txBody>
      </p:sp>
      <p:pic>
        <p:nvPicPr>
          <p:cNvPr id="12" name="Picture 2" descr="C:\Users\s.tsiliyanni\Documents\MARC\COMPANY PROFILE\LOGO MARC\MARCr-01-01 MIKRO RED - ΠΟΛΥ ΜΙΚΡΟ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877071" y="6397471"/>
            <a:ext cx="1142771" cy="323999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357559715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D19CBE-88C4-4741-B6FC-CFE1EF458355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B0133A-BAD8-4777-88C5-EA8731D3EB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769664-6D8A-4BF6-94E8-A437277AE796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22BE14-9CF6-4458-BEE3-9ECE132A63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3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0CE341-A203-412A-A672-092D3055DA2A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BEF9B9-5277-4A94-819E-F5D58CD256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50F2D4-A3C4-4A89-B6FB-89BE102CA280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B8D390-C06D-4896-A446-886847A408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6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475DD92-B6FC-4B4B-B495-F224EF892C90}" type="datetime1">
              <a:rPr lang="en-US"/>
              <a:pPr lvl="0"/>
              <a:t>24-Mar-21</a:t>
            </a:fld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B7DB0A5-16BD-4741-8112-9A199A88D051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59676C8C-8A53-411C-B374-DF7FC38B3C65}" type="slidenum">
              <a:rPr/>
              <a:pPr/>
              <a:t>1</a:t>
            </a:fld>
            <a:endParaRPr lang="el-GR" dirty="0"/>
          </a:p>
        </p:txBody>
      </p:sp>
      <p:sp>
        <p:nvSpPr>
          <p:cNvPr id="3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2500" dirty="0">
                <a:latin typeface="Microsoft JhengHei" pitchFamily="34"/>
                <a:ea typeface="Microsoft JhengHei" pitchFamily="34"/>
              </a:rPr>
              <a:t>ΤΑΥΤΟΤΗΤΑ ΤΗΣ ΕΡΕΥΝΑΣ</a:t>
            </a:r>
            <a:endParaRPr lang="en-US" sz="2500" dirty="0">
              <a:latin typeface="Microsoft JhengHei" pitchFamily="34"/>
              <a:ea typeface="Microsoft JhengHei" pitchFamily="34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2495553" y="1844673"/>
            <a:ext cx="4608511" cy="36988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000000"/>
              </a:solidFill>
              <a:uFillTx/>
              <a:latin typeface="Arial"/>
              <a:cs typeface="Arial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8345" y="1061913"/>
            <a:ext cx="1090915" cy="970059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192B74E5-76E5-4559-BCC5-7ADEB302E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048471"/>
              </p:ext>
            </p:extLst>
          </p:nvPr>
        </p:nvGraphicFramePr>
        <p:xfrm>
          <a:off x="1272683" y="1789767"/>
          <a:ext cx="10081120" cy="4620176"/>
        </p:xfrm>
        <a:graphic>
          <a:graphicData uri="http://schemas.openxmlformats.org/drawingml/2006/table">
            <a:tbl>
              <a:tblPr/>
              <a:tblGrid>
                <a:gridCol w="2394442">
                  <a:extLst>
                    <a:ext uri="{9D8B030D-6E8A-4147-A177-3AD203B41FA5}">
                      <a16:colId xmlns:a16="http://schemas.microsoft.com/office/drawing/2014/main" xmlns="" val="3630281328"/>
                    </a:ext>
                  </a:extLst>
                </a:gridCol>
                <a:gridCol w="7686678">
                  <a:extLst>
                    <a:ext uri="{9D8B030D-6E8A-4147-A177-3AD203B41FA5}">
                      <a16:colId xmlns:a16="http://schemas.microsoft.com/office/drawing/2014/main" xmlns="" val="2795996467"/>
                    </a:ext>
                  </a:extLst>
                </a:gridCol>
              </a:tblGrid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ΕΞΕΤΑΖΟΜΕΝΟΣ ΠΛΗΘΥΣΜΟΣ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Άνδρες και γυναίκες με δικαίωμα ψήφου.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7072023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ΜΕΓΕΘΟΣ ΔΕΙΓΜΑΤΟΣ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1.003</a:t>
                      </a:r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νοικοκυριά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50058648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ΧΡΟΝΙΚΟ ΔΙΑΣΤΗΜΑ  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19</a:t>
                      </a:r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-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2</a:t>
                      </a:r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2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Μαρτίου 2021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2252266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ΠΕΡΙΟΧΗ ΔΙΕΞΑΓΩΓΗΣ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Πανελλαδική κάλυψη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1198676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ΜΕΘΟΔΟΣ ΔΕΙΓΜΑΤΟΛΗΨΙΑΣ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Πολυσταδιακή τυχαία δειγματοληψία με χρήση quota  βάσει φύλου, ηλικίας και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γεωγραφικής κατανομής.</a:t>
                      </a:r>
                      <a:endParaRPr lang="en-US" sz="105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0034331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ΜΕΘΟΔΟΣ ΣΥΛΛΟΓΗΣ ΣΤΟΙΧΕΙΩΝ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Τηλεφωνικές συνεντεύξεις βάσει ηλεκτρονικού ερωτηματολογίου (CATI).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0445419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ΕΡΓΑΣΤΗΚΑΝ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19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ερευνητές &amp; 2 επόπτες. Χρησιμοποιήθηκε ειδικό λογισμικό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Wombat &amp; </a:t>
                      </a:r>
                      <a:r>
                        <a:rPr lang="en-US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Queuemetrics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για </a:t>
                      </a:r>
                      <a:r>
                        <a:rPr lang="el-GR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κατ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’ </a:t>
                      </a:r>
                      <a:r>
                        <a:rPr lang="el-GR" sz="1050" b="0" i="0" u="none" strike="noStrike" kern="1200" cap="none" spc="0" baseline="0" dirty="0" err="1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οίκον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εργασία ερευνητών και εποπτών με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live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παρακολούθηση του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fieldwork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σε 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real time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0863168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ΜΕΓΙΣΤΟ ΣΤΑΤΙΣΤΙΚΟ ΣΦΑΛΜΑ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sng" strike="noStrike" kern="1200" cap="none" spc="0" baseline="0" dirty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+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chemeClr val="tx1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3%</a:t>
                      </a:r>
                      <a:endParaRPr lang="el-GR" sz="1050" b="0" i="0" u="none" strike="noStrike" kern="1200" cap="none" spc="0" baseline="0" dirty="0">
                        <a:solidFill>
                          <a:schemeClr val="tx1"/>
                        </a:solidFill>
                        <a:uFillTx/>
                        <a:latin typeface="Microsoft JhengHei" pitchFamily="34"/>
                        <a:ea typeface="Microsoft JhengHei" pitchFamily="34"/>
                        <a:cs typeface="Microsoft Sans Serif" pitchFamily="34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43308230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ΣΤΑΘΜΙΣΕΙΣ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Με βάση τα αποτελέσματα των βουλευτικών εκλογών του Ιουλίου 2019.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22479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ΕΛΕΓΧΟΙ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Έλεγχος πληρότητας στο 100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%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έλεγχος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&amp; με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συνακρόαση 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σε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ποσοστό 2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0</a:t>
                      </a:r>
                      <a:r>
                        <a:rPr lang="el-GR" sz="1050" b="0" i="0" u="none" strike="noStrike" kern="1200" cap="none" spc="0" baseline="0" dirty="0" smtClean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,9%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των συνεντεύξεων.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6757982"/>
                  </a:ext>
                </a:extLst>
              </a:tr>
              <a:tr h="420016"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Η </a:t>
                      </a:r>
                      <a:r>
                        <a:rPr lang="en-US" sz="11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MARC A.E.                            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Είναι μέλος του ΣΕΔΕΑ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&amp;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της ESOMAR</a:t>
                      </a:r>
                      <a:r>
                        <a:rPr lang="en-US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 </a:t>
                      </a:r>
                      <a:r>
                        <a:rPr lang="el-GR" sz="105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Microsoft JhengHei" pitchFamily="34"/>
                          <a:ea typeface="Microsoft JhengHei" pitchFamily="34"/>
                          <a:cs typeface="Microsoft Sans Serif" pitchFamily="34"/>
                        </a:rPr>
                        <a:t>και τηρεί τον κανονισμό του Π.Ε.Σ.Σ. και τους διεθνείς κώδικες δεοντολογίας για την διεξαγωγή και δημοσιοποίηση ερευνών κοινής γνώμης.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532803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190625" y="999999"/>
            <a:ext cx="6096000" cy="78976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Η έρευνα πραγματοποιήθηκε από την 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MARC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A.E.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-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-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 </a:t>
            </a: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Αριθμός Μητρώου Ε.Σ.Ρ.: 1 (ΕΝΑ).</a:t>
            </a:r>
            <a:endParaRPr lang="en-US" sz="1050" dirty="0">
              <a:solidFill>
                <a:srgbClr val="000000"/>
              </a:solidFill>
              <a:latin typeface="Microsoft JhengHei" pitchFamily="34"/>
              <a:ea typeface="Microsoft JhengHei" pitchFamily="34"/>
              <a:cs typeface="Microsoft Sans Serif" pitchFamily="34"/>
            </a:endParaRPr>
          </a:p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50" dirty="0">
              <a:solidFill>
                <a:srgbClr val="000000"/>
              </a:solidFill>
              <a:latin typeface="Microsoft JhengHei" pitchFamily="34"/>
              <a:ea typeface="Microsoft JhengHei" pitchFamily="34"/>
              <a:cs typeface="Microsoft Sans Serif" pitchFamily="34"/>
            </a:endParaRPr>
          </a:p>
          <a:p>
            <a:pPr lvl="0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ΕΝΤΟΛΕΑΣ		                 </a:t>
            </a:r>
            <a:r>
              <a:rPr lang="en-US" sz="1050" dirty="0">
                <a:solidFill>
                  <a:srgbClr val="000000"/>
                </a:solidFill>
                <a:latin typeface="Microsoft JhengHei" pitchFamily="34"/>
                <a:ea typeface="Microsoft JhengHei" pitchFamily="34"/>
                <a:cs typeface="Microsoft Sans Serif" pitchFamily="34"/>
              </a:rPr>
              <a:t>ALPHA 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10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365759" y="45720"/>
            <a:ext cx="11283697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ΦΑΙΝΟΜΕΝΑ ΑΣΤΥΝΟΜΙΚΗΣ ΒΙΑΣ</a:t>
            </a:r>
            <a:b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ΜΕ ΒΑΣΗ ΤΗΝ ΨΗΦΟ ΙΟΥΛΙΟΥ 2019</a:t>
            </a:r>
            <a:endParaRPr lang="el-GR" sz="1100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261847"/>
              </p:ext>
            </p:extLst>
          </p:nvPr>
        </p:nvGraphicFramePr>
        <p:xfrm>
          <a:off x="2118359" y="1815084"/>
          <a:ext cx="7650477" cy="3150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5237">
                  <a:extLst>
                    <a:ext uri="{9D8B030D-6E8A-4147-A177-3AD203B41FA5}">
                      <a16:colId xmlns:a16="http://schemas.microsoft.com/office/drawing/2014/main" xmlns="" val="808085631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xmlns="" val="1518080702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xmlns="" val="3478358837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xmlns="" val="3768502483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xmlns="" val="132778964"/>
                    </a:ext>
                  </a:extLst>
                </a:gridCol>
                <a:gridCol w="765048">
                  <a:extLst>
                    <a:ext uri="{9D8B030D-6E8A-4147-A177-3AD203B41FA5}">
                      <a16:colId xmlns:a16="http://schemas.microsoft.com/office/drawing/2014/main" xmlns="" val="664533385"/>
                    </a:ext>
                  </a:extLst>
                </a:gridCol>
              </a:tblGrid>
              <a:tr h="58593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ΝΔ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ΣΥΡΙΖΑ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ΚΙΝΑΛ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ΚΚΕ</a:t>
                      </a:r>
                      <a:r>
                        <a:rPr lang="en-US" sz="1100" b="1" u="none" strike="noStrike" dirty="0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*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Άλλο κόμμα </a:t>
                      </a:r>
                      <a:endParaRPr lang="el-GR" sz="1100" b="1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645428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Τα φαινόμενα αστυνομικής βίας στην χώρα μας είναι μεμονωμένα και δεν χαρακτηρίζουν την πλειοψηφία των </a:t>
                      </a:r>
                      <a:r>
                        <a:rPr lang="el-GR" sz="1100" u="none" strike="noStrike" dirty="0" smtClean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αστυνομικών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74.5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40.4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69.8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54.3</a:t>
                      </a: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92450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Τα φαινόμενα βίας από την αστυνομία είναι αρκετά, αλλά αυτό δεν σημαίνει πως έχουμε αυταρχικό κράτος ή ότι κινδυνεύει η Δημοκρατία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17.2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18.6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34.8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24.8</a:t>
                      </a: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3281920"/>
                  </a:ext>
                </a:extLst>
              </a:tr>
              <a:tr h="64781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Η αστυνομοκρατία  και η καταστολή είναι βασική κυβερνητική επιλογή και κινδυνεύει η Δημοκρατία στην Ελλάδα. </a:t>
                      </a:r>
                      <a:endParaRPr lang="el-GR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36.8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11.6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43.9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19.9</a:t>
                      </a: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8297440"/>
                  </a:ext>
                </a:extLst>
              </a:tr>
              <a:tr h="620739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ΔΑ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870271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118359" y="6345937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2242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11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365759" y="45720"/>
            <a:ext cx="11283697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ΣΥΓΚΕΝΤΡΩΣΕΙΣ &amp; ΔΙΑΔΗΛΩΣΕΙΣ ΔΙΑΜΑΡΤΥΡΙΑΣ ΣΕ ΠΕΡΙΟΔΟ ΚΟΡΩΝΟΪΟΥ</a:t>
            </a:r>
            <a:r>
              <a:rPr lang="en-US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n-US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Πιστεύετε πως αυτή την περίοδο πρέπει να γίνονται διαδηλώσεις και συγκεντρώσεις διαμαρτυρίας ή πρέπει να αποφεύγονται λόγω </a:t>
            </a:r>
            <a:r>
              <a:rPr lang="el-GR" sz="1100" i="1" dirty="0" err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κορωνοϊού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; </a:t>
            </a:r>
          </a:p>
        </p:txBody>
      </p:sp>
      <p:graphicFrame>
        <p:nvGraphicFramePr>
          <p:cNvPr id="6" name="Γράφημα 8"/>
          <p:cNvGraphicFramePr/>
          <p:nvPr>
            <p:extLst>
              <p:ext uri="{D42A27DB-BD31-4B8C-83A1-F6EECF244321}">
                <p14:modId xmlns:p14="http://schemas.microsoft.com/office/powerpoint/2010/main" val="2317643868"/>
              </p:ext>
            </p:extLst>
          </p:nvPr>
        </p:nvGraphicFramePr>
        <p:xfrm>
          <a:off x="3017519" y="1389888"/>
          <a:ext cx="6291072" cy="4782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0482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12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2192000" cy="807570"/>
          </a:xfrm>
          <a:noFill/>
        </p:spPr>
        <p:txBody>
          <a:bodyPr>
            <a:normAutofit/>
          </a:bodyPr>
          <a:lstStyle/>
          <a:p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ΣΥΓΚΕΝΤΡΩΣΕΙΣ &amp; ΔΙΑΔΗΛΩΣΕΙΣ ΔΙΑΜΑΡΤΥΡΙΑΣ ΣΕ ΠΕΡΙΟΔΟ ΚΟΡΩΝΟΪΟΥ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</a:t>
            </a:r>
            <a:r>
              <a:rPr lang="el-GR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ΒΑΣΗ ΤΗΝ ΨΗΦΟ ΙΟΥΛΙΟΥ 2019</a:t>
            </a:r>
            <a:endParaRPr lang="el-GR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1762608421"/>
              </p:ext>
            </p:extLst>
          </p:nvPr>
        </p:nvGraphicFramePr>
        <p:xfrm>
          <a:off x="496444" y="1064515"/>
          <a:ext cx="10610847" cy="5034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8359" y="6345937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183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13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1567160" cy="80757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l-GR" sz="20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ΑΞΙΟΛΟΓΗΣΗ ΚΥΒΕΡΝΗΣΗΣ</a:t>
            </a:r>
            <a:r>
              <a:rPr lang="el-GR" sz="20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20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6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6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3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Έχει περάσει ενάμισης χρόνος  από τις βουλευτικές εκλογές. </a:t>
            </a:r>
            <a:r>
              <a:rPr lang="en-US" sz="12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n-US" sz="12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Ανεξάρτητα </a:t>
            </a: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από το τι ψηφίζετε, πώς κρίνετε συνολικά τα έως τώρα δείγματα γραφής της κυβέρνησης Μητσοτάκη;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1736433208"/>
              </p:ext>
            </p:extLst>
          </p:nvPr>
        </p:nvGraphicFramePr>
        <p:xfrm>
          <a:off x="2649683" y="1470878"/>
          <a:ext cx="7420918" cy="470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35664" y="5661705"/>
            <a:ext cx="3046268" cy="30646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l-GR" sz="1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Θετικά &amp; Μάλλον θετικά: 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52.7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%</a:t>
            </a:r>
            <a:endParaRPr lang="el-GR" sz="1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2332" y="1461644"/>
            <a:ext cx="3046268" cy="30646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l-GR" sz="1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Αρνητικά &amp; Μάλλον αρνητικά: 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46.5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%</a:t>
            </a:r>
            <a:endParaRPr lang="el-GR" sz="1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1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14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1" compatLnSpc="1">
            <a:normAutofit/>
          </a:bodyPr>
          <a:lstStyle/>
          <a:p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ΑΞΙΟΛΟΓΗΣΗ ΚΥΒΕΡΝΗΣΗΣ</a:t>
            </a:r>
            <a:r>
              <a:rPr lang="el-GR" sz="1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ΜΕ ΒΑΣΗ ΤΗΝ ΨΗΦΟ ΙΟΥΛΙΟΥ 2019</a:t>
            </a:r>
            <a:endParaRPr lang="el-GR" sz="1400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382359553"/>
              </p:ext>
            </p:extLst>
          </p:nvPr>
        </p:nvGraphicFramePr>
        <p:xfrm>
          <a:off x="496444" y="1064515"/>
          <a:ext cx="10610847" cy="5199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8359" y="6345937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447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15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1567160" cy="80757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ΑΞΙΟΛΟΓΗΣΗ ΑΝΤΙΠΟΛΙΤΕΥΤΙΚΗΣ ΤΑΚΤΙΚΗΣ ΣΥΡΙΖΑ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Και πώς κρίνετε συνολικά την στάση και αντιπολιτευτική τακτική του ΣΥΡΙΖΑ;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2998293449"/>
              </p:ext>
            </p:extLst>
          </p:nvPr>
        </p:nvGraphicFramePr>
        <p:xfrm>
          <a:off x="2649683" y="1470878"/>
          <a:ext cx="7420918" cy="4707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66400" y="1325491"/>
            <a:ext cx="3046268" cy="30646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l-GR" sz="1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Θετικά &amp; Μάλλον θετικά: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20,1%</a:t>
            </a:r>
            <a:endParaRPr lang="el-GR" sz="1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7316" y="5704460"/>
            <a:ext cx="3046268" cy="30646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l-GR" sz="12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Αρνητικά &amp; Μάλλον αρνητικά: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anose="020B0604020202020204" pitchFamily="34" charset="0"/>
              </a:rPr>
              <a:t>77,8%</a:t>
            </a:r>
            <a:endParaRPr lang="el-GR" sz="12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7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16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 anchorCtr="1" compatLnSpc="1">
            <a:normAutofit/>
          </a:bodyPr>
          <a:lstStyle/>
          <a:p>
            <a:r>
              <a:rPr lang="el-GR" sz="18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ΑΞΙΟΛΟΓΗΣΗ ΑΝΤΙΠΟΛΙΤΕΥΤΙΚΗΣ ΤΑΚΤΙΚΗΣ ΣΥΡΙΖΑ</a:t>
            </a:r>
            <a:r>
              <a:rPr lang="el-GR" sz="1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6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ΜΕ ΒΑΣΗ ΤΗΝ ΨΗΦΟ ΙΟΥΛΙΟΥ 2019</a:t>
            </a:r>
            <a:endParaRPr lang="el-GR" sz="1400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2506291055"/>
              </p:ext>
            </p:extLst>
          </p:nvPr>
        </p:nvGraphicFramePr>
        <p:xfrm>
          <a:off x="496444" y="1174243"/>
          <a:ext cx="10610847" cy="5171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18359" y="6345937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833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9C13CC3A-A58E-446C-88FB-961D8A0F3D7B}" type="slidenum">
              <a:rPr/>
              <a:pPr/>
              <a:t>17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ΠΡΟΘΕΣΗ </a:t>
            </a:r>
            <a:r>
              <a:rPr lang="el-GR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ΨΗΦΟΥ</a:t>
            </a:r>
            <a:r>
              <a:rPr lang="en-US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br>
              <a:rPr lang="en-US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sz="16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1314450" y="6435275"/>
            <a:ext cx="9401175" cy="25391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050" b="0" i="0" u="none" strike="noStrike" kern="1200" cap="none" spc="0" baseline="0" dirty="0">
                <a:solidFill>
                  <a:srgbClr val="632523"/>
                </a:solidFill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*Η πρόθεση ψήφου δεν αποτελεί πρόβλεψη εκλογικού αποτελέσματος, αλλά καταγραφή των τάσεων της συγκεκριμένης χρονικής περιόδου.</a:t>
            </a:r>
          </a:p>
        </p:txBody>
      </p:sp>
      <p:graphicFrame>
        <p:nvGraphicFramePr>
          <p:cNvPr id="6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624577"/>
              </p:ext>
            </p:extLst>
          </p:nvPr>
        </p:nvGraphicFramePr>
        <p:xfrm>
          <a:off x="9500616" y="1397385"/>
          <a:ext cx="596767" cy="4134731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596767">
                  <a:extLst>
                    <a:ext uri="{9D8B030D-6E8A-4147-A177-3AD203B41FA5}">
                      <a16:colId xmlns:a16="http://schemas.microsoft.com/office/drawing/2014/main" xmlns="" val="109415691"/>
                    </a:ext>
                  </a:extLst>
                </a:gridCol>
              </a:tblGrid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38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.6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44383563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623862171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6.5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83591250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5.0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07270710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974882512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2.0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16416039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4.1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420067951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07149473"/>
                  </a:ext>
                </a:extLst>
              </a:tr>
              <a:tr h="4184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3.9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29004033"/>
                  </a:ext>
                </a:extLst>
              </a:tr>
              <a:tr h="41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12.2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84373997"/>
                  </a:ext>
                </a:extLst>
              </a:tr>
            </a:tbl>
          </a:graphicData>
        </a:graphic>
      </p:graphicFrame>
      <p:sp>
        <p:nvSpPr>
          <p:cNvPr id="7" name="Ορθογώνιο 8"/>
          <p:cNvSpPr/>
          <p:nvPr/>
        </p:nvSpPr>
        <p:spPr>
          <a:xfrm>
            <a:off x="9420990" y="1135776"/>
            <a:ext cx="821149" cy="26161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1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/>
              </a:rPr>
              <a:t>13/01/21</a:t>
            </a:r>
            <a:endParaRPr lang="el-GR" sz="1100" b="1" i="0" u="none" strike="noStrike" kern="1200" cap="none" spc="0" baseline="0" dirty="0">
              <a:solidFill>
                <a:srgbClr val="000000"/>
              </a:solidFill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/>
            </a:endParaRPr>
          </a:p>
        </p:txBody>
      </p:sp>
      <p:graphicFrame>
        <p:nvGraphicFramePr>
          <p:cNvPr id="8" name="Γράφημα 4"/>
          <p:cNvGraphicFramePr/>
          <p:nvPr>
            <p:extLst>
              <p:ext uri="{D42A27DB-BD31-4B8C-83A1-F6EECF244321}">
                <p14:modId xmlns:p14="http://schemas.microsoft.com/office/powerpoint/2010/main" val="594024155"/>
              </p:ext>
            </p:extLst>
          </p:nvPr>
        </p:nvGraphicFramePr>
        <p:xfrm>
          <a:off x="550692" y="1135776"/>
          <a:ext cx="8327082" cy="4917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ight Brace 3"/>
          <p:cNvSpPr/>
          <p:nvPr/>
        </p:nvSpPr>
        <p:spPr>
          <a:xfrm>
            <a:off x="8351130" y="1539855"/>
            <a:ext cx="116732" cy="554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10242139" y="1517515"/>
            <a:ext cx="116732" cy="5544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445495" y="1656253"/>
            <a:ext cx="717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+18,6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454533" y="1674541"/>
            <a:ext cx="61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+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.6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5579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3475300D-B6E1-443F-BCF9-9B2E8CBFB506}" type="slidenum">
              <a:rPr/>
              <a:pPr/>
              <a:t>18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1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ΣΥΣΠΕΙΡΩΣΕΙΣ- ΕΙΣΡΟΕΣ</a:t>
            </a:r>
            <a:endParaRPr lang="en-US" sz="18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E0EA005-486A-43A9-8FE0-4268A0365BF4}"/>
              </a:ext>
            </a:extLst>
          </p:cNvPr>
          <p:cNvSpPr txBox="1"/>
          <p:nvPr/>
        </p:nvSpPr>
        <p:spPr>
          <a:xfrm>
            <a:off x="4430789" y="2454992"/>
            <a:ext cx="1431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8,2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22750" y="2154516"/>
            <a:ext cx="1530812" cy="10445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 smtClean="0">
                <a:solidFill>
                  <a:schemeClr val="tx1"/>
                </a:solidFill>
              </a:rPr>
              <a:t>ΝΔ </a:t>
            </a:r>
          </a:p>
          <a:p>
            <a:r>
              <a:rPr lang="el-GR" sz="2400" dirty="0" smtClean="0">
                <a:solidFill>
                  <a:schemeClr val="tx1"/>
                </a:solidFill>
              </a:rPr>
              <a:t>76,8%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42" name="Right Arrow 26"/>
          <p:cNvSpPr/>
          <p:nvPr/>
        </p:nvSpPr>
        <p:spPr>
          <a:xfrm rot="10800000">
            <a:off x="3637526" y="2523523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4" name="Right Arrow 29"/>
          <p:cNvSpPr/>
          <p:nvPr/>
        </p:nvSpPr>
        <p:spPr>
          <a:xfrm>
            <a:off x="1123516" y="2507594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6" name="TextBox 45"/>
          <p:cNvSpPr txBox="1"/>
          <p:nvPr/>
        </p:nvSpPr>
        <p:spPr>
          <a:xfrm>
            <a:off x="204218" y="2545667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ΣΥΡΙΖΑ: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7,1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54500" y="4381789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21,6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10632880" y="2441184"/>
            <a:ext cx="1371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4,5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62516" y="2124870"/>
            <a:ext cx="1530812" cy="10445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</a:lstStyle>
          <a:p>
            <a:r>
              <a:rPr lang="el-GR" sz="2400" dirty="0" smtClean="0">
                <a:solidFill>
                  <a:schemeClr val="tx1"/>
                </a:solidFill>
              </a:rPr>
              <a:t>ΣΥΡΙΖΑ</a:t>
            </a:r>
            <a:r>
              <a:rPr lang="el-GR" sz="2400" dirty="0">
                <a:solidFill>
                  <a:schemeClr val="tx1"/>
                </a:solidFill>
              </a:rPr>
              <a:t/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59,4%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67" name="Right Arrow 28"/>
          <p:cNvSpPr/>
          <p:nvPr/>
        </p:nvSpPr>
        <p:spPr>
          <a:xfrm rot="10800000">
            <a:off x="9849123" y="2380688"/>
            <a:ext cx="786384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Right Arrow 29"/>
          <p:cNvSpPr/>
          <p:nvPr/>
        </p:nvSpPr>
        <p:spPr>
          <a:xfrm>
            <a:off x="7237530" y="2348748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0" name="TextBox 69"/>
          <p:cNvSpPr txBox="1"/>
          <p:nvPr/>
        </p:nvSpPr>
        <p:spPr>
          <a:xfrm>
            <a:off x="6318232" y="2386821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ΝΔ: 1,3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975777" y="4374746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4,1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9589294" y="4342327"/>
            <a:ext cx="1229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4,8 *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3" name="Right Arrow 38"/>
          <p:cNvSpPr/>
          <p:nvPr/>
        </p:nvSpPr>
        <p:spPr>
          <a:xfrm rot="17683902">
            <a:off x="7989477" y="3588285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ight Arrow 38"/>
          <p:cNvSpPr/>
          <p:nvPr/>
        </p:nvSpPr>
        <p:spPr>
          <a:xfrm rot="14266132">
            <a:off x="9221234" y="3588417"/>
            <a:ext cx="785818" cy="42862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Right Arrow 28"/>
          <p:cNvSpPr/>
          <p:nvPr/>
        </p:nvSpPr>
        <p:spPr>
          <a:xfrm rot="14523702">
            <a:off x="3029236" y="3659470"/>
            <a:ext cx="786384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7" name="Right Arrow 30"/>
          <p:cNvSpPr/>
          <p:nvPr/>
        </p:nvSpPr>
        <p:spPr>
          <a:xfrm rot="17785108">
            <a:off x="1735037" y="3618140"/>
            <a:ext cx="78581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3266623" y="4387252"/>
            <a:ext cx="1229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4,8 *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54500" y="6314049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855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3475300D-B6E1-443F-BCF9-9B2E8CBFB506}" type="slidenum">
              <a:rPr/>
              <a:pPr/>
              <a:t>19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sz="1800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ΣΥΣΠΕΙΡΩΣΕΙΣ- </a:t>
            </a:r>
            <a:r>
              <a:rPr lang="el-GR" sz="18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ΔΙΑΡΡΟΕΣ</a:t>
            </a:r>
            <a:endParaRPr lang="en-US" sz="1800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E0EA005-486A-43A9-8FE0-4268A0365BF4}"/>
              </a:ext>
            </a:extLst>
          </p:cNvPr>
          <p:cNvSpPr txBox="1"/>
          <p:nvPr/>
        </p:nvSpPr>
        <p:spPr>
          <a:xfrm>
            <a:off x="4620939" y="2374989"/>
            <a:ext cx="1431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ΔΕΝ ΕΧΩ ΑΠΟΦΑΣΙΣΕΙ: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8,9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468262" y="3900032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</a:p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1,1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57646" y="2153920"/>
            <a:ext cx="1530812" cy="10445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l-GR" sz="2400" dirty="0">
                <a:solidFill>
                  <a:schemeClr val="tx1"/>
                </a:solidFill>
              </a:rPr>
              <a:t>ΝΔ </a:t>
            </a:r>
          </a:p>
          <a:p>
            <a:r>
              <a:rPr lang="el-GR" sz="2400" dirty="0">
                <a:solidFill>
                  <a:schemeClr val="tx1"/>
                </a:solidFill>
              </a:rPr>
              <a:t>76,8%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3362" y="2452447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ΣΥΡΙΖΑ: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10553529" y="3890289"/>
            <a:ext cx="1229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ΑΚΥΡΟ - ΛΕΥΚΟ / ΑΠΟΧΗ: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9,5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10917935" y="2274526"/>
            <a:ext cx="1271963" cy="752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ΔΕΝ ΕΧΩ ΑΠΟΦΑΣΙΣΕΙ: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12,4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62516" y="2124870"/>
            <a:ext cx="1530812" cy="104450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/>
          </a:lstStyle>
          <a:p>
            <a:r>
              <a:rPr lang="el-GR" sz="2400" dirty="0" smtClean="0">
                <a:solidFill>
                  <a:schemeClr val="tx1"/>
                </a:solidFill>
              </a:rPr>
              <a:t>ΣΥΡΙΖΑ</a:t>
            </a:r>
            <a:r>
              <a:rPr lang="el-GR" sz="2400" dirty="0">
                <a:solidFill>
                  <a:schemeClr val="tx1"/>
                </a:solidFill>
              </a:rPr>
              <a:t/>
            </a: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 smtClean="0">
                <a:solidFill>
                  <a:schemeClr val="tx1"/>
                </a:solidFill>
              </a:rPr>
              <a:t>59,4%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115895" y="2449741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ΝΔ: 7,1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95886" y="3753162"/>
            <a:ext cx="101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ΚΙΝΑΛ: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4,3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576846" y="4421715"/>
            <a:ext cx="999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ΚΚΕ: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3,4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10007419" y="2365966"/>
            <a:ext cx="859536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Right Arrow 49"/>
          <p:cNvSpPr/>
          <p:nvPr/>
        </p:nvSpPr>
        <p:spPr>
          <a:xfrm rot="10800000">
            <a:off x="6981056" y="2365966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5" name="Right Arrow 49"/>
          <p:cNvSpPr/>
          <p:nvPr/>
        </p:nvSpPr>
        <p:spPr>
          <a:xfrm rot="10800000">
            <a:off x="1073530" y="2423397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7" name="Right Arrow 36"/>
          <p:cNvSpPr/>
          <p:nvPr/>
        </p:nvSpPr>
        <p:spPr>
          <a:xfrm>
            <a:off x="3761618" y="2454211"/>
            <a:ext cx="859536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8" name="Right Arrow 37"/>
          <p:cNvSpPr/>
          <p:nvPr/>
        </p:nvSpPr>
        <p:spPr>
          <a:xfrm rot="1942150">
            <a:off x="3601533" y="3327718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0" name="Right Arrow 39"/>
          <p:cNvSpPr/>
          <p:nvPr/>
        </p:nvSpPr>
        <p:spPr>
          <a:xfrm rot="8220926">
            <a:off x="1279372" y="3351445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0E0EA005-486A-43A9-8FE0-4268A0365BF4}"/>
              </a:ext>
            </a:extLst>
          </p:cNvPr>
          <p:cNvSpPr txBox="1"/>
          <p:nvPr/>
        </p:nvSpPr>
        <p:spPr>
          <a:xfrm>
            <a:off x="4375463" y="3645440"/>
            <a:ext cx="1431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ΑΚΥΡΟ - ΛΕΥΚΟ / ΑΠΟΧΗ: 8,1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9" name="Right Arrow 48"/>
          <p:cNvSpPr/>
          <p:nvPr/>
        </p:nvSpPr>
        <p:spPr>
          <a:xfrm rot="7624229">
            <a:off x="7809107" y="3659534"/>
            <a:ext cx="859536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2" name="Right Arrow 51"/>
          <p:cNvSpPr/>
          <p:nvPr/>
        </p:nvSpPr>
        <p:spPr>
          <a:xfrm rot="2373458">
            <a:off x="9854877" y="3303426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Right Arrow 49"/>
          <p:cNvSpPr/>
          <p:nvPr/>
        </p:nvSpPr>
        <p:spPr>
          <a:xfrm rot="9236352">
            <a:off x="7113449" y="3219638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ight Arrow 53"/>
          <p:cNvSpPr/>
          <p:nvPr/>
        </p:nvSpPr>
        <p:spPr>
          <a:xfrm rot="3830658">
            <a:off x="9285620" y="3666642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5" name="TextBox 54"/>
          <p:cNvSpPr txBox="1"/>
          <p:nvPr/>
        </p:nvSpPr>
        <p:spPr>
          <a:xfrm>
            <a:off x="9595850" y="4360160"/>
            <a:ext cx="9994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1,7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1785841" y="4504543"/>
            <a:ext cx="1229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ΕΛΛΗΝΙΚΗ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ΛΥΣΗ: 2,0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29" name="Right Arrow 28"/>
          <p:cNvSpPr/>
          <p:nvPr/>
        </p:nvSpPr>
        <p:spPr>
          <a:xfrm rot="3389597">
            <a:off x="3018803" y="3803424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4" name="Right Arrow 33"/>
          <p:cNvSpPr/>
          <p:nvPr/>
        </p:nvSpPr>
        <p:spPr>
          <a:xfrm rot="7142799">
            <a:off x="2024485" y="3811800"/>
            <a:ext cx="857250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B530E5BB-C88C-48E2-B9D9-3A2D1979B500}"/>
              </a:ext>
            </a:extLst>
          </p:cNvPr>
          <p:cNvSpPr txBox="1"/>
          <p:nvPr/>
        </p:nvSpPr>
        <p:spPr>
          <a:xfrm>
            <a:off x="3305140" y="4541133"/>
            <a:ext cx="1229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ΆΛΛΟ ΚΟΜΜΑ: </a:t>
            </a:r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1,8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9" name="Right Arrow 38"/>
          <p:cNvSpPr/>
          <p:nvPr/>
        </p:nvSpPr>
        <p:spPr>
          <a:xfrm rot="5400000">
            <a:off x="8601640" y="3788329"/>
            <a:ext cx="857250" cy="428625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TextBox 41"/>
          <p:cNvSpPr txBox="1"/>
          <p:nvPr/>
        </p:nvSpPr>
        <p:spPr>
          <a:xfrm>
            <a:off x="8576255" y="4628953"/>
            <a:ext cx="999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ΜΕΡΑ25: 2,2</a:t>
            </a:r>
            <a:endParaRPr lang="el-GR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521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2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ΠΕΡΙΟΡΙΣΜΟΙ ΠΟΥ ΑΦΟΡΟΥΝ ΣΤΗΝ ΚΥΚΛΟΦΟΡΙΑ ΤΩΝ ΠΟΛΙΤΩΝ</a:t>
            </a:r>
            <a:br>
              <a:rPr lang="el-GR" sz="1800" dirty="0" smtClean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Πιστεύετε ότι πρέπει  να διατηρηθούν όπως είναι, να χαλαρώσουν ή να γίνουν πιο αυστηροί  οι περιορισμοί που αφορούν </a:t>
            </a:r>
            <a:r>
              <a:rPr lang="el-GR" sz="1100" i="1" u="sng" dirty="0">
                <a:latin typeface="Microsoft JhengHei" pitchFamily="34"/>
                <a:ea typeface="Microsoft JhengHei" pitchFamily="34"/>
              </a:rPr>
              <a:t>την κυκλοφορία των πολιτών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1729727350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11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3475300D-B6E1-443F-BCF9-9B2E8CBFB506}" type="slidenum">
              <a:rPr/>
              <a:pPr/>
              <a:t>20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l-GR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ΣΥΣΠΕΙΡΩΣΗ ΝΔ &amp; ΣΥΡΙΖΑ ΣΤΟΝ ΑΞΟΝΑ ΑΡΙΣΤΕΡΑ-ΔΕΞΙΑ</a:t>
            </a:r>
            <a:endParaRPr lang="en-US" sz="1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6" name="Γράφημα 8"/>
          <p:cNvGraphicFramePr/>
          <p:nvPr>
            <p:extLst/>
          </p:nvPr>
        </p:nvGraphicFramePr>
        <p:xfrm>
          <a:off x="393192" y="1453896"/>
          <a:ext cx="5431536" cy="460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Γράφημα 8"/>
          <p:cNvGraphicFramePr/>
          <p:nvPr>
            <p:extLst/>
          </p:nvPr>
        </p:nvGraphicFramePr>
        <p:xfrm>
          <a:off x="6324600" y="1453896"/>
          <a:ext cx="5431536" cy="460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943672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cap="none" spc="0" baseline="0">
                <a:solidFill>
                  <a:srgbClr val="DCE6F2"/>
                </a:solidFill>
                <a:uFillTx/>
                <a:latin typeface="Calibri"/>
              </a:defRPr>
            </a:lvl1pPr>
          </a:lstStyle>
          <a:p>
            <a:fld id="{9C13CC3A-A58E-446C-88FB-961D8A0F3D7B}" type="slidenum">
              <a:rPr/>
              <a:pPr/>
              <a:t>21</a:t>
            </a:fld>
            <a:endParaRPr lang="el-GR" dirty="0"/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l-GR" sz="20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ΠΡΟΕΛΕΥΣΗ ΑΝΑΠΟΦΑΣΙΣΤΩΝ</a:t>
            </a:r>
            <a:endParaRPr lang="en-US" sz="1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5" name="Content Placeholder 1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10073652"/>
              </p:ext>
            </p:extLst>
          </p:nvPr>
        </p:nvGraphicFramePr>
        <p:xfrm>
          <a:off x="2084452" y="1221816"/>
          <a:ext cx="6757796" cy="5230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54500" y="6314049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35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3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2192000" cy="807570"/>
          </a:xfrm>
          <a:noFill/>
        </p:spPr>
        <p:txBody>
          <a:bodyPr>
            <a:normAutofit/>
          </a:bodyPr>
          <a:lstStyle/>
          <a:p>
            <a:r>
              <a:rPr lang="el-GR" sz="1800" dirty="0">
                <a:latin typeface="Microsoft JhengHei" pitchFamily="34"/>
                <a:ea typeface="Microsoft JhengHei" pitchFamily="34"/>
              </a:rPr>
              <a:t>ΠΕΡΙΟΡΙΣΜΟΙ ΠΟΥ ΑΦΟΡΟΥΝ ΣΤΗΝ ΚΥΚΛΟΦΟΡΙΑ ΤΩΝ ΠΟΛΙΤΩΝ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</a:t>
            </a:r>
            <a:r>
              <a:rPr lang="el-GR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ΒΑΣΗ ΤΗΝ ΨΗΦΟ ΙΟΥΛΙΟΥ 2019</a:t>
            </a:r>
            <a:endParaRPr lang="el-GR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178764176"/>
              </p:ext>
            </p:extLst>
          </p:nvPr>
        </p:nvGraphicFramePr>
        <p:xfrm>
          <a:off x="505588" y="1127548"/>
          <a:ext cx="10610847" cy="514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09185" y="6271810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48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4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ΠΕΡΙΟΡΙΣΜΟΙ ΠΟΥ ΑΦΟΡΟΥΝ ΣΤΗΝ ΛΕΙΤΟΥΡΓΙΑ ΤΟΥ ΛΙΑΝΕΜΠΟΡΙΟΥ</a:t>
            </a:r>
            <a:br>
              <a:rPr lang="el-GR" sz="1800" dirty="0" smtClean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Πιστεύετε ότι πρέπει  να διατηρηθούν όπως είναι, να χαλαρώσουν ή να γίνουν πιο αυστηροί  οι περιορισμοί που αφορούν: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/>
            </a:r>
            <a:br>
              <a:rPr lang="el-GR" sz="1100" i="1" dirty="0" smtClean="0">
                <a:latin typeface="Microsoft JhengHei" pitchFamily="34"/>
                <a:ea typeface="Microsoft JhengHei" pitchFamily="34"/>
              </a:rPr>
            </a:br>
            <a:r>
              <a:rPr lang="el-GR" sz="1100" i="1" u="sng" dirty="0" smtClean="0">
                <a:latin typeface="Microsoft JhengHei" pitchFamily="34"/>
                <a:ea typeface="Microsoft JhengHei" pitchFamily="34"/>
              </a:rPr>
              <a:t>Την </a:t>
            </a:r>
            <a:r>
              <a:rPr lang="el-GR" sz="1100" i="1" u="sng" dirty="0">
                <a:latin typeface="Microsoft JhengHei" pitchFamily="34"/>
                <a:ea typeface="Microsoft JhengHei" pitchFamily="34"/>
              </a:rPr>
              <a:t>λειτουργία του λιανεμπορίου (μικρών επιχειρήσεων);</a:t>
            </a:r>
          </a:p>
        </p:txBody>
      </p:sp>
      <p:graphicFrame>
        <p:nvGraphicFramePr>
          <p:cNvPr id="6" name="Γράφημα 5"/>
          <p:cNvGraphicFramePr/>
          <p:nvPr>
            <p:extLst>
              <p:ext uri="{D42A27DB-BD31-4B8C-83A1-F6EECF244321}">
                <p14:modId xmlns:p14="http://schemas.microsoft.com/office/powerpoint/2010/main" val="134403849"/>
              </p:ext>
            </p:extLst>
          </p:nvPr>
        </p:nvGraphicFramePr>
        <p:xfrm>
          <a:off x="2026857" y="1434793"/>
          <a:ext cx="7821231" cy="48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53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5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55412"/>
            <a:ext cx="12192000" cy="807570"/>
          </a:xfrm>
          <a:noFill/>
        </p:spPr>
        <p:txBody>
          <a:bodyPr>
            <a:normAutofit/>
          </a:bodyPr>
          <a:lstStyle/>
          <a:p>
            <a:r>
              <a:rPr lang="el-GR" sz="1800" dirty="0">
                <a:latin typeface="Microsoft JhengHei" pitchFamily="34"/>
                <a:ea typeface="Microsoft JhengHei" pitchFamily="34"/>
              </a:rPr>
              <a:t>ΠΕΡΙΟΡΙΣΜΟΙ ΠΟΥ ΑΦΟΡΟΥΝ ΣΤΗΝ ΛΕΙΤΟΥΡΓΙΑ ΤΟΥ ΛΙΑΝΕΜΠΟΡΙΟΥ</a:t>
            </a:r>
            <a: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8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</a:t>
            </a:r>
            <a:r>
              <a:rPr lang="el-GR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ΒΑΣΗ ΤΗΝ ΨΗΦΟ ΙΟΥΛΙΟΥ 2019</a:t>
            </a:r>
            <a:endParaRPr lang="el-GR" i="1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Sans Serif" pitchFamily="34" charset="0"/>
            </a:endParaRPr>
          </a:p>
        </p:txBody>
      </p:sp>
      <p:graphicFrame>
        <p:nvGraphicFramePr>
          <p:cNvPr id="6" name="Γράφημα 8"/>
          <p:cNvGraphicFramePr/>
          <p:nvPr>
            <p:extLst>
              <p:ext uri="{D42A27DB-BD31-4B8C-83A1-F6EECF244321}">
                <p14:modId xmlns:p14="http://schemas.microsoft.com/office/powerpoint/2010/main" val="35685060"/>
              </p:ext>
            </p:extLst>
          </p:nvPr>
        </p:nvGraphicFramePr>
        <p:xfrm>
          <a:off x="496444" y="1064515"/>
          <a:ext cx="10610847" cy="5144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62881" y="6318505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538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6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ΠΕΡΙΟΡΙΣΜΟΙ ΠΟΥ ΑΦΟΡΟΥΝ ΣΤΗΝ </a:t>
            </a:r>
            <a:r>
              <a:rPr lang="el-GR" sz="1800" dirty="0">
                <a:latin typeface="Microsoft JhengHei" pitchFamily="34"/>
                <a:ea typeface="Microsoft JhengHei" pitchFamily="34"/>
              </a:rPr>
              <a:t>ΛΕΙΤΟΥΡΓΙΑ </a:t>
            </a:r>
            <a:r>
              <a:rPr lang="el-GR" sz="1800" dirty="0" smtClean="0">
                <a:latin typeface="Microsoft JhengHei" pitchFamily="34"/>
                <a:ea typeface="Microsoft JhengHei" pitchFamily="34"/>
              </a:rPr>
              <a:t>ΤΗΣ ΕΣΤΙΑΣΗΣ</a:t>
            </a:r>
            <a:br>
              <a:rPr lang="el-GR" sz="1800" dirty="0" smtClean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Πιστεύετε ότι πρέπει  να διατηρηθούν όπως είναι, ή να χαλαρώσουν οι περιορισμοί που αφορούν: </a:t>
            </a:r>
            <a:r>
              <a:rPr lang="el-GR" sz="1100" i="1" u="sng" dirty="0" smtClean="0">
                <a:latin typeface="Microsoft JhengHei" pitchFamily="34"/>
                <a:ea typeface="Microsoft JhengHei" pitchFamily="34"/>
              </a:rPr>
              <a:t>Την λειτουργία της εστίασης);</a:t>
            </a:r>
            <a:endParaRPr lang="el-GR" sz="1100" i="1" u="sng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5" name="Γράφημα 5"/>
          <p:cNvGraphicFramePr/>
          <p:nvPr>
            <p:extLst>
              <p:ext uri="{D42A27DB-BD31-4B8C-83A1-F6EECF244321}">
                <p14:modId xmlns:p14="http://schemas.microsoft.com/office/powerpoint/2010/main" val="8220232"/>
              </p:ext>
            </p:extLst>
          </p:nvPr>
        </p:nvGraphicFramePr>
        <p:xfrm>
          <a:off x="2219430" y="1361150"/>
          <a:ext cx="7736976" cy="491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844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7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>
                <a:latin typeface="Microsoft JhengHei" pitchFamily="34"/>
                <a:ea typeface="Microsoft JhengHei" pitchFamily="34"/>
              </a:rPr>
              <a:t>ΠΕΡΙΟΡΙΣΜΟΙ ΠΟΥ ΑΦΟΡΟΥΝ ΣΤΗΝ ΛΕΙΤΟΥΡΓΙΑ ΤΗΣ ΕΣΤΙΑΣΗΣ</a:t>
            </a:r>
            <a:br>
              <a:rPr lang="el-GR" sz="1800" dirty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ΑΝΑΛΥΣΗ ΔΗΜΟΓΡΑΦΙΚΑ</a:t>
            </a:r>
            <a:endParaRPr lang="el-GR" sz="1100" i="1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5" name="Γράφημα 8"/>
          <p:cNvGraphicFramePr/>
          <p:nvPr>
            <p:extLst>
              <p:ext uri="{D42A27DB-BD31-4B8C-83A1-F6EECF244321}">
                <p14:modId xmlns:p14="http://schemas.microsoft.com/office/powerpoint/2010/main" val="3999435392"/>
              </p:ext>
            </p:extLst>
          </p:nvPr>
        </p:nvGraphicFramePr>
        <p:xfrm>
          <a:off x="615316" y="1091946"/>
          <a:ext cx="10610847" cy="522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01209" y="6318505"/>
            <a:ext cx="4528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* </a:t>
            </a:r>
            <a:r>
              <a:rPr lang="el-GR" sz="12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Ενδεικτικές αναλύσεις λόγω χαμηλής βάσης Ν&lt;60</a:t>
            </a:r>
            <a:endParaRPr 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449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αριθμού διαφάνειας"/>
          <p:cNvSpPr txBox="1"/>
          <p:nvPr/>
        </p:nvSpPr>
        <p:spPr>
          <a:xfrm>
            <a:off x="11353803" y="55412"/>
            <a:ext cx="822036" cy="80757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0" i="0" u="none" strike="noStrike" kern="0" cap="none" spc="0" baseline="0">
                <a:solidFill>
                  <a:schemeClr val="bg1"/>
                </a:solidFill>
                <a:uFillTx/>
              </a:defRPr>
            </a:lvl1pPr>
          </a:lstStyle>
          <a:p>
            <a:fld id="{5CC50F25-EEE2-4DB0-B244-37D0B0DA8858}" type="slidenum">
              <a:rPr/>
              <a:pPr/>
              <a:t>8</a:t>
            </a:fld>
            <a:endParaRPr lang="el-GR" dirty="0"/>
          </a:p>
        </p:txBody>
      </p:sp>
      <p:sp>
        <p:nvSpPr>
          <p:cNvPr id="3" name="Rectangle 8"/>
          <p:cNvSpPr txBox="1">
            <a:spLocks noGrp="1"/>
          </p:cNvSpPr>
          <p:nvPr>
            <p:ph type="title"/>
          </p:nvPr>
        </p:nvSpPr>
        <p:spPr>
          <a:xfrm>
            <a:off x="411480" y="55412"/>
            <a:ext cx="11265408" cy="807570"/>
          </a:xfrm>
        </p:spPr>
        <p:txBody>
          <a:bodyPr>
            <a:noAutofit/>
          </a:bodyPr>
          <a:lstStyle/>
          <a:p>
            <a:pPr lvl="0"/>
            <a:r>
              <a:rPr lang="el-GR" sz="1800" dirty="0" smtClean="0">
                <a:latin typeface="Microsoft JhengHei" pitchFamily="34"/>
                <a:ea typeface="Microsoft JhengHei" pitchFamily="34"/>
              </a:rPr>
              <a:t>ΕΠΙΣΤΡΑΤΕΥΣΗ ΓΙΑΤΡΩΝ</a:t>
            </a:r>
            <a:br>
              <a:rPr lang="el-GR" sz="1800" dirty="0" smtClean="0">
                <a:latin typeface="Microsoft JhengHei" pitchFamily="34"/>
                <a:ea typeface="Microsoft JhengHei" pitchFamily="34"/>
              </a:rPr>
            </a:br>
            <a:r>
              <a:rPr lang="el-GR" dirty="0">
                <a:latin typeface="Microsoft JhengHei" pitchFamily="34"/>
                <a:ea typeface="Microsoft JhengHei" pitchFamily="34"/>
              </a:rPr>
              <a:t/>
            </a:r>
            <a:br>
              <a:rPr lang="el-GR" dirty="0">
                <a:latin typeface="Microsoft JhengHei" pitchFamily="34"/>
                <a:ea typeface="Microsoft JhengHei" pitchFamily="34"/>
              </a:rPr>
            </a:br>
            <a:r>
              <a:rPr lang="el-GR" sz="1100" i="1" dirty="0">
                <a:latin typeface="Microsoft JhengHei" pitchFamily="34"/>
                <a:ea typeface="Microsoft JhengHei" pitchFamily="34"/>
              </a:rPr>
              <a:t>ΕΡ: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Συμφωνείτε ή διαφωνείτε με την επιστράτευση των γιατρών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του </a:t>
            </a:r>
            <a:r>
              <a:rPr lang="el-GR" sz="1100" i="1" dirty="0">
                <a:latin typeface="Microsoft JhengHei" pitchFamily="34"/>
                <a:ea typeface="Microsoft JhengHei" pitchFamily="34"/>
              </a:rPr>
              <a:t>ιδιωτικού τομέα ώστε να βοηθήσουν σε δημόσια νοσοκομεία για τον </a:t>
            </a:r>
            <a:r>
              <a:rPr lang="el-GR" sz="1100" i="1" dirty="0" smtClean="0">
                <a:latin typeface="Microsoft JhengHei" pitchFamily="34"/>
                <a:ea typeface="Microsoft JhengHei" pitchFamily="34"/>
              </a:rPr>
              <a:t>κορωνοϊό;</a:t>
            </a:r>
            <a:endParaRPr lang="el-GR" sz="1100" i="1" u="sng" dirty="0">
              <a:latin typeface="Microsoft JhengHei" pitchFamily="34"/>
              <a:ea typeface="Microsoft JhengHei" pitchFamily="34"/>
            </a:endParaRPr>
          </a:p>
        </p:txBody>
      </p:sp>
      <p:graphicFrame>
        <p:nvGraphicFramePr>
          <p:cNvPr id="5" name="Γράφημα 5"/>
          <p:cNvGraphicFramePr/>
          <p:nvPr>
            <p:extLst>
              <p:ext uri="{D42A27DB-BD31-4B8C-83A1-F6EECF244321}">
                <p14:modId xmlns:p14="http://schemas.microsoft.com/office/powerpoint/2010/main" val="2420096300"/>
              </p:ext>
            </p:extLst>
          </p:nvPr>
        </p:nvGraphicFramePr>
        <p:xfrm>
          <a:off x="2219430" y="1361150"/>
          <a:ext cx="7736976" cy="491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728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- Θέση αριθμού διαφάνειας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algn="ctr">
              <a:defRPr/>
            </a:pPr>
            <a:fld id="{20F338DA-BC85-4453-8B11-3974063323BF}" type="slidenum">
              <a:rPr lang="el-GR" altLang="en-US"/>
              <a:pPr algn="ctr">
                <a:defRPr/>
              </a:pPr>
              <a:t>9</a:t>
            </a:fld>
            <a:endParaRPr lang="el-GR" altLang="en-US" dirty="0"/>
          </a:p>
        </p:txBody>
      </p:sp>
      <p:sp>
        <p:nvSpPr>
          <p:cNvPr id="4120" name="Rectangle 8"/>
          <p:cNvSpPr>
            <a:spLocks noGrp="1" noChangeArrowheads="1"/>
          </p:cNvSpPr>
          <p:nvPr>
            <p:ph type="title"/>
          </p:nvPr>
        </p:nvSpPr>
        <p:spPr>
          <a:xfrm>
            <a:off x="365759" y="45720"/>
            <a:ext cx="11283697" cy="807570"/>
          </a:xfrm>
          <a:noFill/>
        </p:spPr>
        <p:txBody>
          <a:bodyPr>
            <a:noAutofit/>
          </a:bodyPr>
          <a:lstStyle/>
          <a:p>
            <a: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ΦΑΙΝΟΜΕΝΑ ΑΣΤΥΝΟΜΙΚΗΣ ΒΙΑΣ</a:t>
            </a:r>
            <a:br>
              <a:rPr lang="el-GR" sz="1800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2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ΕΡ: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αφορμή τα γεγονότα στην Νέα Σμύρνη, απασχόλησε την επικαιρότητα το θέμα της αστυνομικής βίας. </a:t>
            </a:r>
            <a:r>
              <a:rPr lang="el-GR" sz="11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/>
            </a:r>
            <a:br>
              <a:rPr lang="el-GR" sz="11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</a:br>
            <a:r>
              <a:rPr lang="el-GR" sz="1100" i="1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Εσείς </a:t>
            </a:r>
            <a:r>
              <a:rPr lang="el-GR" sz="1100" i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Sans Serif" pitchFamily="34" charset="0"/>
              </a:rPr>
              <a:t>με ποια από τις παρακάτω απόψεις συμφωνείτε περισσότερο; </a:t>
            </a:r>
          </a:p>
        </p:txBody>
      </p:sp>
      <p:graphicFrame>
        <p:nvGraphicFramePr>
          <p:cNvPr id="9" name="Γράφημα 5"/>
          <p:cNvGraphicFramePr/>
          <p:nvPr>
            <p:extLst>
              <p:ext uri="{D42A27DB-BD31-4B8C-83A1-F6EECF244321}">
                <p14:modId xmlns:p14="http://schemas.microsoft.com/office/powerpoint/2010/main" val="1215713619"/>
              </p:ext>
            </p:extLst>
          </p:nvPr>
        </p:nvGraphicFramePr>
        <p:xfrm>
          <a:off x="804672" y="1179577"/>
          <a:ext cx="9665207" cy="5248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23231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4110</TotalTime>
  <Words>626</Words>
  <Application>Microsoft Office PowerPoint</Application>
  <PresentationFormat>Widescreen</PresentationFormat>
  <Paragraphs>181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Microsoft JhengHei</vt:lpstr>
      <vt:lpstr>Arial</vt:lpstr>
      <vt:lpstr>Calibri</vt:lpstr>
      <vt:lpstr>Calibri Light</vt:lpstr>
      <vt:lpstr>Microsoft Sans Serif</vt:lpstr>
      <vt:lpstr>1_Office Theme</vt:lpstr>
      <vt:lpstr>ΤΑΥΤΟΤΗΤΑ ΤΗΣ ΕΡΕΥΝΑΣ</vt:lpstr>
      <vt:lpstr>ΠΕΡΙΟΡΙΣΜΟΙ ΠΟΥ ΑΦΟΡΟΥΝ ΣΤΗΝ ΚΥΚΛΟΦΟΡΙΑ ΤΩΝ ΠΟΛΙΤΩΝ  ΕΡ:  Πιστεύετε ότι πρέπει  να διατηρηθούν όπως είναι, να χαλαρώσουν ή να γίνουν πιο αυστηροί  οι περιορισμοί που αφορούν την κυκλοφορία των πολιτών;</vt:lpstr>
      <vt:lpstr>ΠΕΡΙΟΡΙΣΜΟΙ ΠΟΥ ΑΦΟΡΟΥΝ ΣΤΗΝ ΚΥΚΛΟΦΟΡΙΑ ΤΩΝ ΠΟΛΙΤΩΝ  ΑΝΑΛΥΣΗ ΜΕ ΒΑΣΗ ΤΗΝ ΨΗΦΟ ΙΟΥΛΙΟΥ 2019</vt:lpstr>
      <vt:lpstr>ΠΕΡΙΟΡΙΣΜΟΙ ΠΟΥ ΑΦΟΡΟΥΝ ΣΤΗΝ ΛΕΙΤΟΥΡΓΙΑ ΤΟΥ ΛΙΑΝΕΜΠΟΡΙΟΥ  ΕΡ:  Πιστεύετε ότι πρέπει  να διατηρηθούν όπως είναι, να χαλαρώσουν ή να γίνουν πιο αυστηροί  οι περιορισμοί που αφορούν:  Την λειτουργία του λιανεμπορίου (μικρών επιχειρήσεων);</vt:lpstr>
      <vt:lpstr>ΠΕΡΙΟΡΙΣΜΟΙ ΠΟΥ ΑΦΟΡΟΥΝ ΣΤΗΝ ΛΕΙΤΟΥΡΓΙΑ ΤΟΥ ΛΙΑΝΕΜΠΟΡΙΟΥ  ΑΝΑΛΥΣΗ ΜΕ ΒΑΣΗ ΤΗΝ ΨΗΦΟ ΙΟΥΛΙΟΥ 2019</vt:lpstr>
      <vt:lpstr>ΠΕΡΙΟΡΙΣΜΟΙ ΠΟΥ ΑΦΟΡΟΥΝ ΣΤΗΝ ΛΕΙΤΟΥΡΓΙΑ ΤΗΣ ΕΣΤΙΑΣΗΣ  ΕΡ:  Πιστεύετε ότι πρέπει  να διατηρηθούν όπως είναι, ή να χαλαρώσουν οι περιορισμοί που αφορούν: Την λειτουργία της εστίασης);</vt:lpstr>
      <vt:lpstr>ΠΕΡΙΟΡΙΣΜΟΙ ΠΟΥ ΑΦΟΡΟΥΝ ΣΤΗΝ ΛΕΙΤΟΥΡΓΙΑ ΤΗΣ ΕΣΤΙΑΣΗΣ  ΑΝΑΛΥΣΗ ΔΗΜΟΓΡΑΦΙΚΑ</vt:lpstr>
      <vt:lpstr>ΕΠΙΣΤΡΑΤΕΥΣΗ ΓΙΑΤΡΩΝ  ΕΡ:  Συμφωνείτε ή διαφωνείτε με την επιστράτευση των γιατρών του ιδιωτικού τομέα ώστε να βοηθήσουν σε δημόσια νοσοκομεία για τον κορωνοϊό;</vt:lpstr>
      <vt:lpstr>ΦΑΙΝΟΜΕΝΑ ΑΣΤΥΝΟΜΙΚΗΣ ΒΙΑΣ  ΕΡ: Με αφορμή τα γεγονότα στην Νέα Σμύρνη, απασχόλησε την επικαιρότητα το θέμα της αστυνομικής βίας.  Εσείς με ποια από τις παρακάτω απόψεις συμφωνείτε περισσότερο; </vt:lpstr>
      <vt:lpstr>ΦΑΙΝΟΜΕΝΑ ΑΣΤΥΝΟΜΙΚΗΣ ΒΙΑΣ  ΑΝΑΛΥΣΗ ΜΕ ΒΑΣΗ ΤΗΝ ΨΗΦΟ ΙΟΥΛΙΟΥ 2019</vt:lpstr>
      <vt:lpstr>ΣΥΓΚΕΝΤΡΩΣΕΙΣ &amp; ΔΙΑΔΗΛΩΣΕΙΣ ΔΙΑΜΑΡΤΥΡΙΑΣ ΣΕ ΠΕΡΙΟΔΟ ΚΟΡΩΝΟΪΟΥ  ΕΡ: Πιστεύετε πως αυτή την περίοδο πρέπει να γίνονται διαδηλώσεις και συγκεντρώσεις διαμαρτυρίας ή πρέπει να αποφεύγονται λόγω κορωνοϊού; </vt:lpstr>
      <vt:lpstr>ΣΥΓΚΕΝΤΡΩΣΕΙΣ &amp; ΔΙΑΔΗΛΩΣΕΙΣ ΔΙΑΜΑΡΤΥΡΙΑΣ ΣΕ ΠΕΡΙΟΔΟ ΚΟΡΩΝΟΪΟΥ  ΑΝΑΛΥΣΗ ΜΕ ΒΑΣΗ ΤΗΝ ΨΗΦΟ ΙΟΥΛΙΟΥ 2019</vt:lpstr>
      <vt:lpstr>ΑΞΙΟΛΟΓΗΣΗ ΚΥΒΕΡΝΗΣΗΣ  ΕΡ: Έχει περάσει ενάμισης χρόνος  από τις βουλευτικές εκλογές.  Ανεξάρτητα από το τι ψηφίζετε, πώς κρίνετε συνολικά τα έως τώρα δείγματα γραφής της κυβέρνησης Μητσοτάκη;</vt:lpstr>
      <vt:lpstr>ΑΞΙΟΛΟΓΗΣΗ ΚΥΒΕΡΝΗΣΗΣ  ΑΝΑΛΥΣΗ ΜΕ ΒΑΣΗ ΤΗΝ ΨΗΦΟ ΙΟΥΛΙΟΥ 2019</vt:lpstr>
      <vt:lpstr>ΑΞΙΟΛΟΓΗΣΗ ΑΝΤΙΠΟΛΙΤΕΥΤΙΚΗΣ ΤΑΚΤΙΚΗΣ ΣΥΡΙΖΑ  ΕΡ: Και πώς κρίνετε συνολικά την στάση και αντιπολιτευτική τακτική του ΣΥΡΙΖΑ;</vt:lpstr>
      <vt:lpstr>ΑΞΙΟΛΟΓΗΣΗ ΑΝΤΙΠΟΛΙΤΕΥΤΙΚΗΣ ΤΑΚΤΙΚΗΣ ΣΥΡΙΖΑ  ΑΝΑΛΥΣΗ ΜΕ ΒΑΣΗ ΤΗΝ ΨΗΦΟ ΙΟΥΛΙΟΥ 2019</vt:lpstr>
      <vt:lpstr>ΠΡΟΘΕΣΗ ΨΗΦΟΥ  </vt:lpstr>
      <vt:lpstr>ΣΥΣΠΕΙΡΩΣΕΙΣ- ΕΙΣΡΟΕΣ</vt:lpstr>
      <vt:lpstr>ΣΥΣΠΕΙΡΩΣΕΙΣ- ΔΙΑΡΡΟΕΣ</vt:lpstr>
      <vt:lpstr>ΣΥΣΠΕΙΡΩΣΗ ΝΔ &amp; ΣΥΡΙΖΑ ΣΤΟΝ ΑΞΟΝΑ ΑΡΙΣΤΕΡΑ-ΔΕΞΙΑ</vt:lpstr>
      <vt:lpstr>ΠΡΟΕΛΕΥΣΗ ΑΝΑΠΟΦΑΣΙΣΤΩΝ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ΠΑΝΕΛΛΑΔΙΚΗ ΕΡΕΥΝΑ</dc:title>
  <dc:creator>v.anastassaki;M.Kontonika;s.tsiliyanni</dc:creator>
  <cp:lastModifiedBy>Petraki Aspasia</cp:lastModifiedBy>
  <cp:revision>470</cp:revision>
  <dcterms:created xsi:type="dcterms:W3CDTF">2020-02-12T13:47:51Z</dcterms:created>
  <dcterms:modified xsi:type="dcterms:W3CDTF">2021-03-24T16:04:51Z</dcterms:modified>
</cp:coreProperties>
</file>