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50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4694"/>
  </p:normalViewPr>
  <p:slideViewPr>
    <p:cSldViewPr snapToGrid="0">
      <p:cViewPr varScale="1">
        <p:scale>
          <a:sx n="117" d="100"/>
          <a:sy n="117" d="100"/>
        </p:scale>
        <p:origin x="84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ableStyles" Target="tableStyles.xml" /><Relationship Id="rId5" Type="http://schemas.openxmlformats.org/officeDocument/2006/relationships/slide" Target="slides/slide4.xml" /><Relationship Id="rId10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F30A5-F5C9-A539-0D5F-C34BF7258C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67F27E-0B62-5F4E-FE20-4D84A07492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8591E-1526-4E94-910C-BE02C0293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23EDC-FD99-42DD-805F-870CF225950C}" type="datetimeFigureOut">
              <a:rPr lang="en-GB" smtClean="0"/>
              <a:t>26/02/2025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6BD3C0-4C82-3499-59D4-91180D62A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75E77-B52D-35E2-9D0A-B4EA58C46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F0246-946A-4FB4-833E-8D1F6EBEBC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1149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D85C9-1384-7B4F-464E-F783AE27D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0835E8-E199-12E0-D563-C0E3C7247F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F3A551-D8F2-9D9F-BA6A-4DB257E7B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23EDC-FD99-42DD-805F-870CF225950C}" type="datetimeFigureOut">
              <a:rPr lang="en-GB" smtClean="0"/>
              <a:t>26/02/2025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DC1963-741B-9B89-59B0-977BF075F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CF7D1C-1004-037D-F9DA-DF0989B41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F0246-946A-4FB4-833E-8D1F6EBEBC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5684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F5C07A-2480-DB33-B0C3-CF8743DA74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409A5E-CF2F-4D35-8B3D-1F6D9F49F9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5D0D6-DCF3-BDFB-A243-BBD880FAB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23EDC-FD99-42DD-805F-870CF225950C}" type="datetimeFigureOut">
              <a:rPr lang="en-GB" smtClean="0"/>
              <a:t>26/02/2025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EE1D17-E3FD-E844-F710-74690F430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06D17C-3ED9-C99E-A4CB-F917799AD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F0246-946A-4FB4-833E-8D1F6EBEBC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5667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4B24A-0993-3C7E-CD42-9C79E396C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606393-D9F4-FABD-8778-05DE48EA6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9A78E8-C8C8-2330-D3F5-539CDB840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23EDC-FD99-42DD-805F-870CF225950C}" type="datetimeFigureOut">
              <a:rPr lang="en-GB" smtClean="0"/>
              <a:t>26/02/2025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04331D-28F5-3D65-26DF-6A1D82C7A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5387C0-C269-690F-6866-93B910115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F0246-946A-4FB4-833E-8D1F6EBEBC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414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51019-E629-8358-391B-0E800B8AE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90184E-B2B5-F4E4-390F-34529F8AC7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83A96E-66F5-4CAD-ED76-777E2E59A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23EDC-FD99-42DD-805F-870CF225950C}" type="datetimeFigureOut">
              <a:rPr lang="en-GB" smtClean="0"/>
              <a:t>26/02/2025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22D60-8EE6-D06A-F34A-AC989E54D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F78531-A3C7-7054-FA16-25F1A5D74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F0246-946A-4FB4-833E-8D1F6EBEBC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9478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B0879-35AF-E7F2-9341-3FB726B71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CAE187-B806-3709-D376-B54D6C6B46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F5B012-235B-2516-0720-6BE6BB7235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98537F-4C9E-09D9-5425-67F78DA1D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23EDC-FD99-42DD-805F-870CF225950C}" type="datetimeFigureOut">
              <a:rPr lang="en-GB" smtClean="0"/>
              <a:t>26/02/2025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14A228-E1E6-0795-8895-D4E3BD151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8652D0-E58F-8CD4-3C18-DC03B7BE3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F0246-946A-4FB4-833E-8D1F6EBEBC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3242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49189-55D0-6DF1-27DB-7FE91B9F4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BD266A-E67A-3408-8B3E-545CD0B75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4020C5-F085-FE9A-83F6-3AE4983AF5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3CEC24-6DFC-BDFB-5B0C-A21E195EBC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EBC00C-3445-205F-CA91-56713D1F79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C6C81D6-F67D-2D1B-08CC-AE9EB101F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23EDC-FD99-42DD-805F-870CF225950C}" type="datetimeFigureOut">
              <a:rPr lang="en-GB" smtClean="0"/>
              <a:t>26/02/2025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5543107-DCB8-DB73-56B3-1C89F64D8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90EB34-8C67-B36F-BDC7-DD4CA07DA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F0246-946A-4FB4-833E-8D1F6EBEBC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7741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1C622-4A57-853F-C70F-C13FEA5A1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B34969-2B89-6D6A-7077-49FA517FC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23EDC-FD99-42DD-805F-870CF225950C}" type="datetimeFigureOut">
              <a:rPr lang="en-GB" smtClean="0"/>
              <a:t>26/02/2025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3EEC11-5A2B-81CE-3109-5B71333E5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C02463-30C5-2117-FBBE-48EF6A3B4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F0246-946A-4FB4-833E-8D1F6EBEBC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186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994026-E06B-08BF-F667-9F1A6B76D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23EDC-FD99-42DD-805F-870CF225950C}" type="datetimeFigureOut">
              <a:rPr lang="en-GB" smtClean="0"/>
              <a:t>26/02/2025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EB0B0F-2986-043D-3971-8AB1B8475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55B3AE-36F2-4CE8-C64B-9B81CDC48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F0246-946A-4FB4-833E-8D1F6EBEBC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6189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CD34E-8926-6FC8-019C-8F652E625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96FFEE-9685-9FC0-C48E-FC9640CD8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D6B571-BC19-820E-4E4C-37A9D1972F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F8A573-F98C-390E-856B-DFA52B072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23EDC-FD99-42DD-805F-870CF225950C}" type="datetimeFigureOut">
              <a:rPr lang="en-GB" smtClean="0"/>
              <a:t>26/02/2025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7CA11E-437F-FA39-7B5D-170B84DBC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3AB648-CCE3-98A9-9F48-342889E93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F0246-946A-4FB4-833E-8D1F6EBEBC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8137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01CD77-8BE6-86D5-03E1-36AC4F1D0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C45C14-889C-A8BD-0E69-918E74DB2C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746D2E-360D-1161-F71A-053A8B9748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EB983B-EB22-4ED2-BA30-0B458C445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23EDC-FD99-42DD-805F-870CF225950C}" type="datetimeFigureOut">
              <a:rPr lang="en-GB" smtClean="0"/>
              <a:t>26/02/2025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B3DB43-3269-10BD-B2DC-C44FA496EC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85F928-275E-70DF-8099-61200709D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F0246-946A-4FB4-833E-8D1F6EBEBC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800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7AA080-13EC-F970-0A37-A8394D148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6AD9DD-2149-0999-F4F5-8CBDCDDED2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34C960-2B8B-6F9E-2EBA-7259202813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C523EDC-FD99-42DD-805F-870CF225950C}" type="datetimeFigureOut">
              <a:rPr lang="en-GB" smtClean="0"/>
              <a:t>26/02/2025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CFDD95-E12A-FE91-2AA1-06288ACAF3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480170-9413-043F-F0AD-F62BF18A7A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76F0246-946A-4FB4-833E-8D1F6EBEBC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121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image" Target="../media/image6.png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ue and white logo with a black background&#10;&#10;Description automatically generated">
            <a:extLst>
              <a:ext uri="{FF2B5EF4-FFF2-40B4-BE49-F238E27FC236}">
                <a16:creationId xmlns:a16="http://schemas.microsoft.com/office/drawing/2014/main" id="{30406759-E200-C6B2-7EF0-5D6BA07825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>
          <a:xfrm>
            <a:off x="8776394" y="0"/>
            <a:ext cx="3415606" cy="6858000"/>
          </a:xfrm>
          <a:prstGeom prst="rect">
            <a:avLst/>
          </a:prstGeom>
        </p:spPr>
      </p:pic>
      <p:pic>
        <p:nvPicPr>
          <p:cNvPr id="6" name="Picture 5" descr="A blue text on a black background&#10;&#10;AI-generated content may be incorrect.">
            <a:extLst>
              <a:ext uri="{FF2B5EF4-FFF2-40B4-BE49-F238E27FC236}">
                <a16:creationId xmlns:a16="http://schemas.microsoft.com/office/drawing/2014/main" id="{F9F3A4E5-E4FD-2C78-AC93-8C922CBA94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88" t="37993" r="5154" b="31900"/>
          <a:stretch/>
        </p:blipFill>
        <p:spPr>
          <a:xfrm>
            <a:off x="304800" y="393291"/>
            <a:ext cx="4676216" cy="114054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761794E-646C-EF52-37C8-470C1BD42239}"/>
              </a:ext>
            </a:extLst>
          </p:cNvPr>
          <p:cNvSpPr txBox="1"/>
          <p:nvPr/>
        </p:nvSpPr>
        <p:spPr>
          <a:xfrm>
            <a:off x="530941" y="2799757"/>
            <a:ext cx="7433187" cy="681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500"/>
              </a:lnSpc>
            </a:pPr>
            <a:r>
              <a:rPr lang="el-GR" sz="4400" b="1" dirty="0"/>
              <a:t>Κοινωνική Αντιπαροχή</a:t>
            </a:r>
            <a:endParaRPr lang="en-GB" sz="44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296260-3319-23B8-A8EB-194A0A255E59}"/>
              </a:ext>
            </a:extLst>
          </p:cNvPr>
          <p:cNvSpPr txBox="1"/>
          <p:nvPr/>
        </p:nvSpPr>
        <p:spPr>
          <a:xfrm>
            <a:off x="530941" y="5977390"/>
            <a:ext cx="32053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Φεβρουάριος 2025</a:t>
            </a:r>
            <a:endParaRPr lang="en-GB" sz="2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94EDFF7-E7D5-EB3B-5A65-B98811D86065}"/>
              </a:ext>
            </a:extLst>
          </p:cNvPr>
          <p:cNvSpPr txBox="1"/>
          <p:nvPr/>
        </p:nvSpPr>
        <p:spPr>
          <a:xfrm>
            <a:off x="530941" y="3249761"/>
            <a:ext cx="7433187" cy="6245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500"/>
              </a:lnSpc>
            </a:pPr>
            <a:r>
              <a:rPr lang="el-GR" sz="2400" b="1" dirty="0"/>
              <a:t>Παρουσίαση στο Υπουργικό Συμβούλιο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994220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ue text on a black background&#10;&#10;AI-generated content may be incorrect.">
            <a:extLst>
              <a:ext uri="{FF2B5EF4-FFF2-40B4-BE49-F238E27FC236}">
                <a16:creationId xmlns:a16="http://schemas.microsoft.com/office/drawing/2014/main" id="{AF64600D-E674-DB95-4625-1026EB2FFC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88" t="37993" r="5154" b="31900"/>
          <a:stretch/>
        </p:blipFill>
        <p:spPr>
          <a:xfrm>
            <a:off x="8791010" y="263833"/>
            <a:ext cx="3053893" cy="74485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76AFDAE-7073-C79C-81E6-4CDEB9E24CD5}"/>
              </a:ext>
            </a:extLst>
          </p:cNvPr>
          <p:cNvSpPr txBox="1"/>
          <p:nvPr/>
        </p:nvSpPr>
        <p:spPr>
          <a:xfrm>
            <a:off x="347097" y="352324"/>
            <a:ext cx="73712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/>
              <a:t>Κοινωνική Αντιπαροχή</a:t>
            </a:r>
            <a:endParaRPr lang="en-GB" sz="2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0C24AE0-0ED2-E428-24E1-C12EA9046468}"/>
              </a:ext>
            </a:extLst>
          </p:cNvPr>
          <p:cNvSpPr txBox="1"/>
          <p:nvPr/>
        </p:nvSpPr>
        <p:spPr>
          <a:xfrm>
            <a:off x="347097" y="735331"/>
            <a:ext cx="74921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800" dirty="0"/>
              <a:t>Επικαιροποιημένο Θεσμικό Πλαίσιο</a:t>
            </a:r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440C22-73FC-E97F-4BA0-DEF5D97CC73F}"/>
              </a:ext>
            </a:extLst>
          </p:cNvPr>
          <p:cNvSpPr txBox="1"/>
          <p:nvPr/>
        </p:nvSpPr>
        <p:spPr>
          <a:xfrm>
            <a:off x="347097" y="2148124"/>
            <a:ext cx="10399561" cy="27576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>
              <a:lnSpc>
                <a:spcPct val="115000"/>
              </a:lnSpc>
              <a:spcAft>
                <a:spcPts val="800"/>
              </a:spcAft>
            </a:pPr>
            <a:r>
              <a:rPr lang="en-GB" sz="2000" kern="100" dirty="0" err="1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Το</a:t>
            </a:r>
            <a:r>
              <a:rPr lang="en-GB" sz="20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000" kern="100" dirty="0" err="1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θεσμικό</a:t>
            </a:r>
            <a:r>
              <a:rPr lang="en-GB" sz="20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πλα</a:t>
            </a:r>
            <a:r>
              <a:rPr lang="en-GB" sz="2000" kern="100" dirty="0" err="1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ίσιο</a:t>
            </a:r>
            <a:r>
              <a:rPr lang="en-GB" sz="20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000" kern="100" dirty="0" err="1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της</a:t>
            </a:r>
            <a:r>
              <a:rPr lang="en-GB" sz="20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000" kern="100" dirty="0" err="1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Κοινωνικής</a:t>
            </a:r>
            <a:r>
              <a:rPr lang="en-GB" sz="20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000" kern="100" dirty="0" err="1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Αντι</a:t>
            </a:r>
            <a:r>
              <a:rPr lang="en-GB" sz="20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παροχής, το οποίο εισήχθη </a:t>
            </a:r>
            <a:r>
              <a:rPr lang="en-GB" sz="2000" b="1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με τον ν. 5006/2022 </a:t>
            </a:r>
            <a:r>
              <a:rPr lang="en-GB" sz="20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και </a:t>
            </a:r>
            <a:r>
              <a:rPr lang="en-GB" sz="2000" kern="100" dirty="0" err="1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τώρ</a:t>
            </a:r>
            <a:r>
              <a:rPr lang="en-GB" sz="20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α εξελίσσεται περαιτέρω, αποτελεί μία από τις πιο δυναμικές παρεμβάσεις μας </a:t>
            </a:r>
            <a:r>
              <a:rPr lang="el-GR" sz="20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και </a:t>
            </a:r>
            <a:r>
              <a:rPr lang="en-GB" sz="20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βα</a:t>
            </a:r>
            <a:r>
              <a:rPr lang="en-GB" sz="2000" kern="10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σικό </a:t>
            </a:r>
            <a:r>
              <a:rPr lang="en-GB" sz="20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π</a:t>
            </a:r>
            <a:r>
              <a:rPr lang="en-GB" sz="2000" kern="100" dirty="0" err="1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υλών</a:t>
            </a:r>
            <a:r>
              <a:rPr lang="en-GB" sz="20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α της ευρύτερης κυβερνητικής πολιτικής στον τομέα της στέγασης.</a:t>
            </a:r>
          </a:p>
          <a:p>
            <a:pPr marL="228600">
              <a:lnSpc>
                <a:spcPct val="115000"/>
              </a:lnSpc>
              <a:spcAft>
                <a:spcPts val="800"/>
              </a:spcAft>
            </a:pPr>
            <a:endParaRPr lang="en-GB" sz="2000" kern="100" dirty="0">
              <a:effectLst/>
              <a:latin typeface="+mj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800"/>
              </a:spcAft>
            </a:pPr>
            <a:r>
              <a:rPr lang="en-GB" sz="2000" kern="100" dirty="0" err="1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Tο</a:t>
            </a:r>
            <a:r>
              <a:rPr lang="en-GB" sz="20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π</a:t>
            </a:r>
            <a:r>
              <a:rPr lang="en-GB" sz="2000" kern="100" dirty="0" err="1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ροτεινόμενο</a:t>
            </a:r>
            <a:r>
              <a:rPr lang="en-GB" sz="20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000" kern="100" dirty="0" err="1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νομοσχέδιο</a:t>
            </a:r>
            <a:r>
              <a:rPr lang="en-GB" sz="20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000" kern="100" dirty="0" err="1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τρο</a:t>
            </a:r>
            <a:r>
              <a:rPr lang="en-GB" sz="20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ποποιεί τον ν. 5006/202</a:t>
            </a:r>
            <a:r>
              <a:rPr lang="el-GR" sz="20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2</a:t>
            </a:r>
            <a:r>
              <a:rPr lang="en-GB" sz="20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000" kern="100" dirty="0" err="1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με</a:t>
            </a:r>
            <a:r>
              <a:rPr lang="en-GB" sz="20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000" kern="100" dirty="0" err="1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σε</a:t>
            </a:r>
            <a:r>
              <a:rPr lang="en-GB" sz="20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βασμό στη βασική του φιλοσοφία και παράλληλα </a:t>
            </a:r>
            <a:r>
              <a:rPr lang="en-GB" sz="2000" b="1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προσαρμόζει τον μηχανισμό </a:t>
            </a:r>
            <a:r>
              <a:rPr lang="el-GR" sz="2000" b="1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συμμετοχής των</a:t>
            </a:r>
            <a:r>
              <a:rPr lang="en-GB" sz="2000" b="1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000" b="1" kern="100" dirty="0" err="1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ιδιώτ</a:t>
            </a:r>
            <a:r>
              <a:rPr lang="el-GR" sz="2000" b="1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ων</a:t>
            </a:r>
            <a:r>
              <a:rPr lang="en-GB" sz="2000" b="1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000" kern="100" dirty="0" err="1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στις</a:t>
            </a:r>
            <a:r>
              <a:rPr lang="en-GB" sz="20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000" kern="100" dirty="0" err="1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τρέχουσες</a:t>
            </a:r>
            <a:r>
              <a:rPr lang="en-GB" sz="20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000" kern="100" dirty="0" err="1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συνθήκες</a:t>
            </a:r>
            <a:r>
              <a:rPr lang="en-GB" sz="20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000" kern="100" dirty="0" err="1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της</a:t>
            </a:r>
            <a:r>
              <a:rPr lang="en-GB" sz="20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 α</a:t>
            </a:r>
            <a:r>
              <a:rPr lang="en-GB" sz="2000" kern="100" dirty="0" err="1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γοράς</a:t>
            </a:r>
            <a:r>
              <a:rPr lang="en-GB" sz="20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, α</a:t>
            </a:r>
            <a:r>
              <a:rPr lang="en-GB" sz="2000" kern="100" dirty="0" err="1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ξιο</a:t>
            </a:r>
            <a:r>
              <a:rPr lang="en-GB" sz="20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ποιώντας τα μέχρι τώρα ευρήματα και εμπειρίες στην εφαρμογή του νόμου.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747EE94-C6AE-564C-4543-339FBFA1B73A}"/>
              </a:ext>
            </a:extLst>
          </p:cNvPr>
          <p:cNvCxnSpPr/>
          <p:nvPr/>
        </p:nvCxnSpPr>
        <p:spPr>
          <a:xfrm>
            <a:off x="511277" y="2251587"/>
            <a:ext cx="0" cy="914400"/>
          </a:xfrm>
          <a:prstGeom prst="line">
            <a:avLst/>
          </a:prstGeom>
          <a:ln>
            <a:solidFill>
              <a:srgbClr val="19508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65026F1-4D3B-A857-3FE7-1BF7ABE04AD7}"/>
              </a:ext>
            </a:extLst>
          </p:cNvPr>
          <p:cNvCxnSpPr/>
          <p:nvPr/>
        </p:nvCxnSpPr>
        <p:spPr>
          <a:xfrm>
            <a:off x="511277" y="3878826"/>
            <a:ext cx="0" cy="914400"/>
          </a:xfrm>
          <a:prstGeom prst="line">
            <a:avLst/>
          </a:prstGeom>
          <a:ln>
            <a:solidFill>
              <a:srgbClr val="19508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8110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341EB1-6A7C-108D-D3C4-803AC481F9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ue text on a black background&#10;&#10;AI-generated content may be incorrect.">
            <a:extLst>
              <a:ext uri="{FF2B5EF4-FFF2-40B4-BE49-F238E27FC236}">
                <a16:creationId xmlns:a16="http://schemas.microsoft.com/office/drawing/2014/main" id="{0F50BF7A-A7F2-E978-9638-0CC2797670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88" t="37993" r="5154" b="31900"/>
          <a:stretch/>
        </p:blipFill>
        <p:spPr>
          <a:xfrm>
            <a:off x="8791010" y="263833"/>
            <a:ext cx="3053893" cy="74485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8873392-8C4A-CF72-6F7B-F94D6F20E7D9}"/>
              </a:ext>
            </a:extLst>
          </p:cNvPr>
          <p:cNvSpPr txBox="1"/>
          <p:nvPr/>
        </p:nvSpPr>
        <p:spPr>
          <a:xfrm>
            <a:off x="347097" y="352324"/>
            <a:ext cx="73712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/>
              <a:t>Στρατηγική Στέγασης</a:t>
            </a:r>
            <a:endParaRPr lang="en-GB" sz="2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46B6DB6-99A6-832D-BA74-3466612B7026}"/>
              </a:ext>
            </a:extLst>
          </p:cNvPr>
          <p:cNvSpPr txBox="1"/>
          <p:nvPr/>
        </p:nvSpPr>
        <p:spPr>
          <a:xfrm>
            <a:off x="347097" y="735331"/>
            <a:ext cx="74921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&amp; Δημογραφικής Ενίσχυσης</a:t>
            </a:r>
            <a:endParaRPr lang="en-GB" sz="2000" dirty="0"/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C81CAED2-CC9E-E434-0DD9-90A485451D29}"/>
              </a:ext>
            </a:extLst>
          </p:cNvPr>
          <p:cNvSpPr/>
          <p:nvPr/>
        </p:nvSpPr>
        <p:spPr>
          <a:xfrm rot="5400000">
            <a:off x="586618" y="3135647"/>
            <a:ext cx="310562" cy="267726"/>
          </a:xfrm>
          <a:prstGeom prst="triangle">
            <a:avLst/>
          </a:prstGeom>
          <a:solidFill>
            <a:srgbClr val="19508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DAD059-352F-6457-BA7E-40535F327253}"/>
              </a:ext>
            </a:extLst>
          </p:cNvPr>
          <p:cNvSpPr txBox="1"/>
          <p:nvPr/>
        </p:nvSpPr>
        <p:spPr>
          <a:xfrm>
            <a:off x="963562" y="3056721"/>
            <a:ext cx="10766321" cy="428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l-GR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Κεντρική</a:t>
            </a:r>
            <a: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κυβερνητική προτεραιότητα</a:t>
            </a:r>
            <a:r>
              <a:rPr lang="en-GB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γι</a:t>
            </a:r>
            <a: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α αντιμετώπιση υψηλού κόστους στέγασης.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3E70BE1-929F-0448-E61D-7A438E6180AE}"/>
              </a:ext>
            </a:extLst>
          </p:cNvPr>
          <p:cNvSpPr txBox="1"/>
          <p:nvPr/>
        </p:nvSpPr>
        <p:spPr>
          <a:xfrm>
            <a:off x="963562" y="3665083"/>
            <a:ext cx="9360308" cy="7827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l-GR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Διαφορετικά</a:t>
            </a:r>
            <a: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π</a:t>
            </a:r>
            <a:r>
              <a:rPr lang="en-GB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ρογράμμ</a:t>
            </a:r>
            <a: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ατα (</a:t>
            </a:r>
            <a:r>
              <a:rPr lang="en-GB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«Σπίτι μου ΙΙ», «Στέγαση &amp; Εργασία», «Κάλυψη»</a:t>
            </a:r>
            <a: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 </a:t>
            </a:r>
            <a:br>
              <a:rPr lang="el-GR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l-GR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εντάσσονται</a:t>
            </a:r>
            <a: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σε ενιαία λογική.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54AAEB9-6FD5-931D-94AF-669D213FBCBA}"/>
              </a:ext>
            </a:extLst>
          </p:cNvPr>
          <p:cNvSpPr txBox="1"/>
          <p:nvPr/>
        </p:nvSpPr>
        <p:spPr>
          <a:xfrm>
            <a:off x="963562" y="4629573"/>
            <a:ext cx="10461521" cy="428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l-GR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Έμφαση</a:t>
            </a:r>
            <a: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στην</a:t>
            </a:r>
            <a: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20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ενίσχυση</a:t>
            </a:r>
            <a: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νέων ζευγαριών, χαμηλόμισθων και μονογονεϊκών οικογενειών.</a:t>
            </a:r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BC235B8B-5701-AE88-0E50-22B6E0550674}"/>
              </a:ext>
            </a:extLst>
          </p:cNvPr>
          <p:cNvSpPr/>
          <p:nvPr/>
        </p:nvSpPr>
        <p:spPr>
          <a:xfrm rot="5400000">
            <a:off x="586618" y="3952455"/>
            <a:ext cx="310562" cy="267726"/>
          </a:xfrm>
          <a:prstGeom prst="triangle">
            <a:avLst/>
          </a:prstGeom>
          <a:solidFill>
            <a:srgbClr val="19508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9009B51B-9D90-570B-E79A-71CCEE4DCD47}"/>
              </a:ext>
            </a:extLst>
          </p:cNvPr>
          <p:cNvSpPr/>
          <p:nvPr/>
        </p:nvSpPr>
        <p:spPr>
          <a:xfrm rot="5400000">
            <a:off x="586618" y="4769264"/>
            <a:ext cx="310562" cy="267726"/>
          </a:xfrm>
          <a:prstGeom prst="triangle">
            <a:avLst/>
          </a:prstGeom>
          <a:solidFill>
            <a:srgbClr val="19508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D2DBD0-9539-D047-2547-9ABE232328AF}"/>
              </a:ext>
            </a:extLst>
          </p:cNvPr>
          <p:cNvSpPr txBox="1"/>
          <p:nvPr/>
        </p:nvSpPr>
        <p:spPr>
          <a:xfrm>
            <a:off x="963562" y="5240120"/>
            <a:ext cx="9445832" cy="428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l-GR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Επιβράδυνση</a:t>
            </a:r>
            <a: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της</a:t>
            </a:r>
            <a: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l-GR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δημογραφικής</a:t>
            </a:r>
            <a: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συρρίκνωσης, υποστήριξη τοπικών κοινωνιών.</a:t>
            </a:r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A23415E3-D3AD-C63F-3E15-A00A10520BDB}"/>
              </a:ext>
            </a:extLst>
          </p:cNvPr>
          <p:cNvSpPr/>
          <p:nvPr/>
        </p:nvSpPr>
        <p:spPr>
          <a:xfrm rot="5400000">
            <a:off x="586618" y="5370940"/>
            <a:ext cx="310562" cy="267726"/>
          </a:xfrm>
          <a:prstGeom prst="triangle">
            <a:avLst/>
          </a:prstGeom>
          <a:solidFill>
            <a:srgbClr val="19508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 descr="A group of people with a arrow pointing up&#10;&#10;AI-generated content may be incorrect.">
            <a:extLst>
              <a:ext uri="{FF2B5EF4-FFF2-40B4-BE49-F238E27FC236}">
                <a16:creationId xmlns:a16="http://schemas.microsoft.com/office/drawing/2014/main" id="{C3508725-4755-7FEB-CAAC-6F5DF0ECBF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159"/>
          <a:stretch/>
        </p:blipFill>
        <p:spPr>
          <a:xfrm>
            <a:off x="422788" y="1291780"/>
            <a:ext cx="1878506" cy="1238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098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EFE251-48B6-BE07-EF98-5FA93EDA2E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ue text on a black background&#10;&#10;AI-generated content may be incorrect.">
            <a:extLst>
              <a:ext uri="{FF2B5EF4-FFF2-40B4-BE49-F238E27FC236}">
                <a16:creationId xmlns:a16="http://schemas.microsoft.com/office/drawing/2014/main" id="{45601C86-FAFF-02E0-9AF7-5BDA3EE8C2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88" t="37993" r="5154" b="31900"/>
          <a:stretch/>
        </p:blipFill>
        <p:spPr>
          <a:xfrm>
            <a:off x="8791010" y="263833"/>
            <a:ext cx="3053893" cy="74485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B20407F-522C-6F62-C33E-19BA1402247B}"/>
              </a:ext>
            </a:extLst>
          </p:cNvPr>
          <p:cNvSpPr txBox="1"/>
          <p:nvPr/>
        </p:nvSpPr>
        <p:spPr>
          <a:xfrm>
            <a:off x="347097" y="352324"/>
            <a:ext cx="73712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Διεύρυνση Αντικειμένου</a:t>
            </a:r>
            <a:endParaRPr lang="en-GB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FA9E9A-5044-3F6F-EDC8-FB2FEECDBE8B}"/>
              </a:ext>
            </a:extLst>
          </p:cNvPr>
          <p:cNvSpPr txBox="1"/>
          <p:nvPr/>
        </p:nvSpPr>
        <p:spPr>
          <a:xfrm>
            <a:off x="347097" y="636259"/>
            <a:ext cx="74921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/>
              <a:t>Κοινωνικής Αντιπαροχής</a:t>
            </a:r>
            <a:endParaRPr lang="en-GB" sz="2400" b="1" dirty="0"/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21460AE4-E7FD-789C-1820-CE4AF8C12B08}"/>
              </a:ext>
            </a:extLst>
          </p:cNvPr>
          <p:cNvSpPr/>
          <p:nvPr/>
        </p:nvSpPr>
        <p:spPr>
          <a:xfrm rot="5400000">
            <a:off x="586618" y="2746875"/>
            <a:ext cx="310562" cy="267726"/>
          </a:xfrm>
          <a:prstGeom prst="triangle">
            <a:avLst/>
          </a:prstGeom>
          <a:solidFill>
            <a:srgbClr val="19508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76649C-5D7C-E4F8-D639-706E8C7AC165}"/>
              </a:ext>
            </a:extLst>
          </p:cNvPr>
          <p:cNvSpPr txBox="1"/>
          <p:nvPr/>
        </p:nvSpPr>
        <p:spPr>
          <a:xfrm>
            <a:off x="963562" y="2586536"/>
            <a:ext cx="10335809" cy="13508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l-GR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Π</a:t>
            </a:r>
            <a:r>
              <a:rPr lang="en-GB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α</a:t>
            </a:r>
            <a:r>
              <a:rPr lang="en-GB" sz="1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ροχή</a:t>
            </a:r>
            <a:r>
              <a:rPr lang="en-GB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κινήτρων </a:t>
            </a: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και </a:t>
            </a:r>
            <a:r>
              <a:rPr lang="en-GB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β</a:t>
            </a:r>
            <a:r>
              <a:rPr lang="en-GB" sz="1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ελτιωμένων</a:t>
            </a:r>
            <a:r>
              <a:rPr lang="en-GB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1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δι</a:t>
            </a:r>
            <a:r>
              <a:rPr lang="en-GB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αδικασιών </a:t>
            </a: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στον ιδιωτικό τομέα, ώστε να συμμετέχει ενεργά, να κατασκευάζει ή/και να ανακαινίζει ακίνητα σε δημόσια γη, εντός αστικών κέντρων - οικιστικού ιστού, που μέχρι σήμερα δεν έχει αξιοποιηθεί ή έχει απαξιωθεί από το Δημόσιο, ώστε να διαμορφωθεί ένα απόθεμα κοινωνικών κατοικιών,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75A3B59-342E-C181-C432-2D7656D145E4}"/>
              </a:ext>
            </a:extLst>
          </p:cNvPr>
          <p:cNvSpPr txBox="1"/>
          <p:nvPr/>
        </p:nvSpPr>
        <p:spPr>
          <a:xfrm>
            <a:off x="963562" y="4115022"/>
            <a:ext cx="9360308" cy="3951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l-GR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Δυνατότητα</a:t>
            </a:r>
            <a:r>
              <a:rPr lang="en-GB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συνιδιοκτησίας</a:t>
            </a:r>
            <a:r>
              <a:rPr lang="en-GB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μεταβίβαση «εξ αδιαιρέτου» ποσοστού στον ανάδοχο.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F15BD0C-FDBA-6F8E-D7FA-D73D758DAB82}"/>
              </a:ext>
            </a:extLst>
          </p:cNvPr>
          <p:cNvSpPr txBox="1"/>
          <p:nvPr/>
        </p:nvSpPr>
        <p:spPr>
          <a:xfrm>
            <a:off x="963562" y="4687863"/>
            <a:ext cx="11012128" cy="3951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GB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Η επ</a:t>
            </a:r>
            <a:r>
              <a:rPr lang="en-GB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έκτ</a:t>
            </a:r>
            <a:r>
              <a:rPr lang="en-GB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αση του υφιστάμενου πλαισίου και θεσμική θωράκιση νέων μορφών διαχείρισης ακινήτων.</a:t>
            </a:r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3AF11F25-3804-33FF-3753-87E4AB7C62AE}"/>
              </a:ext>
            </a:extLst>
          </p:cNvPr>
          <p:cNvSpPr/>
          <p:nvPr/>
        </p:nvSpPr>
        <p:spPr>
          <a:xfrm rot="5400000">
            <a:off x="586618" y="4221051"/>
            <a:ext cx="310562" cy="267726"/>
          </a:xfrm>
          <a:prstGeom prst="triangle">
            <a:avLst/>
          </a:prstGeom>
          <a:solidFill>
            <a:srgbClr val="19508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1B05E8B8-52E0-D6F7-5AC1-4E3035393849}"/>
              </a:ext>
            </a:extLst>
          </p:cNvPr>
          <p:cNvSpPr/>
          <p:nvPr/>
        </p:nvSpPr>
        <p:spPr>
          <a:xfrm rot="5400000">
            <a:off x="586618" y="4793892"/>
            <a:ext cx="310562" cy="267726"/>
          </a:xfrm>
          <a:prstGeom prst="triangle">
            <a:avLst/>
          </a:prstGeom>
          <a:solidFill>
            <a:srgbClr val="19508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BAA0558-BF6C-DAF3-98EC-4D3B221E2A05}"/>
              </a:ext>
            </a:extLst>
          </p:cNvPr>
          <p:cNvSpPr txBox="1"/>
          <p:nvPr/>
        </p:nvSpPr>
        <p:spPr>
          <a:xfrm>
            <a:off x="963561" y="5260703"/>
            <a:ext cx="9901083" cy="7137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GB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Ενι</a:t>
            </a:r>
            <a:r>
              <a:rPr lang="en-GB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αία φιλοσοφία: </a:t>
            </a:r>
            <a:r>
              <a:rPr lang="en-GB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αξιοποίηση αδρανούς δημόσιας περιουσίας, δημιουργία διαθέσιμων κατοικιών στο αστικό ή περιφερειακό περιβάλλον.</a:t>
            </a:r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FD2A30E5-A5E7-263A-B186-CE093FD581E4}"/>
              </a:ext>
            </a:extLst>
          </p:cNvPr>
          <p:cNvSpPr/>
          <p:nvPr/>
        </p:nvSpPr>
        <p:spPr>
          <a:xfrm rot="5400000">
            <a:off x="586618" y="5366733"/>
            <a:ext cx="310562" cy="267726"/>
          </a:xfrm>
          <a:prstGeom prst="triangle">
            <a:avLst/>
          </a:prstGeom>
          <a:solidFill>
            <a:srgbClr val="19508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 descr="A blue and white house with arrows&#10;&#10;AI-generated content may be incorrect.">
            <a:extLst>
              <a:ext uri="{FF2B5EF4-FFF2-40B4-BE49-F238E27FC236}">
                <a16:creationId xmlns:a16="http://schemas.microsoft.com/office/drawing/2014/main" id="{003F3DE1-B4A1-4A50-3BB3-6CBD243C1D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8837" y="1097924"/>
            <a:ext cx="1523692" cy="1481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0559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8EF9D2-416B-5281-F879-793F59052C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ue text on a black background&#10;&#10;AI-generated content may be incorrect.">
            <a:extLst>
              <a:ext uri="{FF2B5EF4-FFF2-40B4-BE49-F238E27FC236}">
                <a16:creationId xmlns:a16="http://schemas.microsoft.com/office/drawing/2014/main" id="{14D94A0B-9EEA-3AFF-2094-DD99B4AE52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88" t="37993" r="5154" b="31900"/>
          <a:stretch/>
        </p:blipFill>
        <p:spPr>
          <a:xfrm>
            <a:off x="8791010" y="263833"/>
            <a:ext cx="3053893" cy="74485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B401A1B-4038-42FD-AB5E-0F7454C3AB0B}"/>
              </a:ext>
            </a:extLst>
          </p:cNvPr>
          <p:cNvSpPr txBox="1"/>
          <p:nvPr/>
        </p:nvSpPr>
        <p:spPr>
          <a:xfrm>
            <a:off x="347097" y="352324"/>
            <a:ext cx="73712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/>
              <a:t>Βασικοί Μηχανισμοί</a:t>
            </a:r>
            <a:endParaRPr lang="en-GB" sz="2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27EF5D-57E7-6AF1-AFCE-A37960C81178}"/>
              </a:ext>
            </a:extLst>
          </p:cNvPr>
          <p:cNvSpPr txBox="1"/>
          <p:nvPr/>
        </p:nvSpPr>
        <p:spPr>
          <a:xfrm>
            <a:off x="347097" y="735331"/>
            <a:ext cx="74921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και Διαδικασίες</a:t>
            </a:r>
            <a:endParaRPr lang="en-GB" sz="2000" dirty="0"/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427236C4-E9AD-0E57-E004-C53D3483ADEF}"/>
              </a:ext>
            </a:extLst>
          </p:cNvPr>
          <p:cNvSpPr/>
          <p:nvPr/>
        </p:nvSpPr>
        <p:spPr>
          <a:xfrm rot="5400000">
            <a:off x="566953" y="3167033"/>
            <a:ext cx="310562" cy="267726"/>
          </a:xfrm>
          <a:prstGeom prst="triangle">
            <a:avLst/>
          </a:prstGeom>
          <a:solidFill>
            <a:srgbClr val="19508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201775E-0460-09BB-C71C-82B1116C786F}"/>
              </a:ext>
            </a:extLst>
          </p:cNvPr>
          <p:cNvSpPr txBox="1"/>
          <p:nvPr/>
        </p:nvSpPr>
        <p:spPr>
          <a:xfrm>
            <a:off x="943898" y="2930492"/>
            <a:ext cx="8642554" cy="7827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GB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Εκ</a:t>
            </a:r>
            <a: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πόνηση </a:t>
            </a:r>
            <a:r>
              <a:rPr lang="en-GB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οικονομοτεχνικής μελέτης</a:t>
            </a:r>
            <a: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πριν από τη διαγωνιστική διαδικασία </a:t>
            </a:r>
            <a:b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(βιωσιμότητα έργου / δημόσιο όφελος).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85200A1-3DD0-DE4D-B87E-0EEC2DA90A5F}"/>
              </a:ext>
            </a:extLst>
          </p:cNvPr>
          <p:cNvSpPr txBox="1"/>
          <p:nvPr/>
        </p:nvSpPr>
        <p:spPr>
          <a:xfrm>
            <a:off x="943897" y="3785203"/>
            <a:ext cx="8642554" cy="7827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GB" sz="20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Ηλεκτρονικό</a:t>
            </a:r>
            <a:r>
              <a:rPr lang="en-GB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0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μητρώο</a:t>
            </a:r>
            <a:r>
              <a:rPr lang="en-GB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στη</a:t>
            </a:r>
            <a: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Γενική</a:t>
            </a:r>
            <a: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Γρ</a:t>
            </a:r>
            <a: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αμματεία Δημογραφικής &amp; Στεγαστικής </a:t>
            </a:r>
            <a:b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Πολιτικής (διαφάνεια στην παρακολούθηση συμβάσεων).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F7000B9-B4F5-6A88-42EE-27C35C4716B0}"/>
              </a:ext>
            </a:extLst>
          </p:cNvPr>
          <p:cNvSpPr txBox="1"/>
          <p:nvPr/>
        </p:nvSpPr>
        <p:spPr>
          <a:xfrm>
            <a:off x="943898" y="4634555"/>
            <a:ext cx="8642554" cy="7827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GB" sz="20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Κριτήρι</a:t>
            </a:r>
            <a:r>
              <a:rPr lang="en-GB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α επιλογής δικαιούχων </a:t>
            </a:r>
            <a: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από τον ΟΠΕΚΑ (εισόδημα, οικογενειακή </a:t>
            </a:r>
            <a:b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κατάσταση, κοινωνικές προτεραιότητες).</a:t>
            </a:r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EC89F82-E4AF-B9C7-336D-206258C83C60}"/>
              </a:ext>
            </a:extLst>
          </p:cNvPr>
          <p:cNvSpPr/>
          <p:nvPr/>
        </p:nvSpPr>
        <p:spPr>
          <a:xfrm rot="5400000">
            <a:off x="566953" y="3994054"/>
            <a:ext cx="310562" cy="267726"/>
          </a:xfrm>
          <a:prstGeom prst="triangle">
            <a:avLst/>
          </a:prstGeom>
          <a:solidFill>
            <a:srgbClr val="19508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5025584B-37EB-BDCD-D15F-335B1D738E43}"/>
              </a:ext>
            </a:extLst>
          </p:cNvPr>
          <p:cNvSpPr/>
          <p:nvPr/>
        </p:nvSpPr>
        <p:spPr>
          <a:xfrm rot="5400000">
            <a:off x="571433" y="4821076"/>
            <a:ext cx="310562" cy="267726"/>
          </a:xfrm>
          <a:prstGeom prst="triangle">
            <a:avLst/>
          </a:prstGeom>
          <a:solidFill>
            <a:srgbClr val="19508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 descr="A blue and white gear with arrows around it&#10;&#10;AI-generated content may be incorrect.">
            <a:extLst>
              <a:ext uri="{FF2B5EF4-FFF2-40B4-BE49-F238E27FC236}">
                <a16:creationId xmlns:a16="http://schemas.microsoft.com/office/drawing/2014/main" id="{9CCCB85C-E068-5A54-EFBC-E82FC75C36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097" y="1456478"/>
            <a:ext cx="1270989" cy="123546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50199420-051D-94A8-6355-4220A2EF4340}"/>
              </a:ext>
            </a:extLst>
          </p:cNvPr>
          <p:cNvSpPr txBox="1"/>
          <p:nvPr/>
        </p:nvSpPr>
        <p:spPr>
          <a:xfrm>
            <a:off x="943897" y="5483907"/>
            <a:ext cx="10059398" cy="428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GB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Δι</a:t>
            </a:r>
            <a: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αγωνισμοί και </a:t>
            </a:r>
            <a:r>
              <a:rPr lang="en-GB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συμμετοχή ΕΕΣΥΠ για ωρίμανση</a:t>
            </a:r>
            <a: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μεγάλων έργων στρατηγικής σημασίας.</a:t>
            </a:r>
          </a:p>
        </p:txBody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3A64B972-1D9F-CA96-CB65-2D5F9ED1F8FB}"/>
              </a:ext>
            </a:extLst>
          </p:cNvPr>
          <p:cNvSpPr/>
          <p:nvPr/>
        </p:nvSpPr>
        <p:spPr>
          <a:xfrm rot="5400000">
            <a:off x="566953" y="5623598"/>
            <a:ext cx="310562" cy="267726"/>
          </a:xfrm>
          <a:prstGeom prst="triangle">
            <a:avLst/>
          </a:prstGeom>
          <a:solidFill>
            <a:srgbClr val="19508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3240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5CE7B9-AE17-008A-993C-24726BE744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A building with columns and a flag on top&#10;&#10;AI-generated content may be incorrect.">
            <a:extLst>
              <a:ext uri="{FF2B5EF4-FFF2-40B4-BE49-F238E27FC236}">
                <a16:creationId xmlns:a16="http://schemas.microsoft.com/office/drawing/2014/main" id="{82DB15AC-94D6-7C6D-D0C4-4911F1F019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8632" y="1036369"/>
            <a:ext cx="1564097" cy="1520380"/>
          </a:xfrm>
          <a:prstGeom prst="rect">
            <a:avLst/>
          </a:prstGeom>
        </p:spPr>
      </p:pic>
      <p:pic>
        <p:nvPicPr>
          <p:cNvPr id="2" name="Picture 1" descr="A blue text on a black background&#10;&#10;AI-generated content may be incorrect.">
            <a:extLst>
              <a:ext uri="{FF2B5EF4-FFF2-40B4-BE49-F238E27FC236}">
                <a16:creationId xmlns:a16="http://schemas.microsoft.com/office/drawing/2014/main" id="{3D10E7DC-0950-8B06-DBBB-0B92D10741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88" t="37993" r="5154" b="31900"/>
          <a:stretch/>
        </p:blipFill>
        <p:spPr>
          <a:xfrm>
            <a:off x="8791010" y="263833"/>
            <a:ext cx="3053893" cy="74485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47FA783-095C-6791-D020-D897C5ACD28E}"/>
              </a:ext>
            </a:extLst>
          </p:cNvPr>
          <p:cNvSpPr txBox="1"/>
          <p:nvPr/>
        </p:nvSpPr>
        <p:spPr>
          <a:xfrm>
            <a:off x="347097" y="352324"/>
            <a:ext cx="73712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/>
              <a:t>Ο ρόλος του </a:t>
            </a:r>
            <a:r>
              <a:rPr lang="el-GR" sz="2000" b="1" dirty="0"/>
              <a:t>Υπουργείου</a:t>
            </a:r>
            <a:endParaRPr lang="en-GB" sz="20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B260B3C-EA64-5D2C-1B65-EC8B64B0DC9C}"/>
              </a:ext>
            </a:extLst>
          </p:cNvPr>
          <p:cNvSpPr txBox="1"/>
          <p:nvPr/>
        </p:nvSpPr>
        <p:spPr>
          <a:xfrm>
            <a:off x="347097" y="636259"/>
            <a:ext cx="74921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/>
              <a:t>Κοινωνικής Συνοχής και Οικογένειας</a:t>
            </a:r>
            <a:endParaRPr lang="en-GB" sz="2400" b="1" dirty="0"/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35F112C9-97E6-C0C3-2A5A-A7371C2B7225}"/>
              </a:ext>
            </a:extLst>
          </p:cNvPr>
          <p:cNvSpPr/>
          <p:nvPr/>
        </p:nvSpPr>
        <p:spPr>
          <a:xfrm rot="5400000">
            <a:off x="586617" y="3071275"/>
            <a:ext cx="310562" cy="267726"/>
          </a:xfrm>
          <a:prstGeom prst="triangle">
            <a:avLst/>
          </a:prstGeom>
          <a:solidFill>
            <a:srgbClr val="19508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015FB18-DA49-BF46-9750-5FE796A612DF}"/>
              </a:ext>
            </a:extLst>
          </p:cNvPr>
          <p:cNvSpPr txBox="1"/>
          <p:nvPr/>
        </p:nvSpPr>
        <p:spPr>
          <a:xfrm>
            <a:off x="963561" y="2938521"/>
            <a:ext cx="10766321" cy="428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GB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Κεντρικός</a:t>
            </a:r>
            <a: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και </a:t>
            </a:r>
            <a:r>
              <a:rPr lang="en-GB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οριζόντιος</a:t>
            </a:r>
            <a: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φορέ</a:t>
            </a:r>
            <a: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ας </a:t>
            </a:r>
            <a:r>
              <a:rPr lang="en-GB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σχεδιασμού και εφαρμογής </a:t>
            </a:r>
            <a: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στεγαστικών πολιτικών.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1EDC4E9-20AB-DBF6-8D57-C5FD204AAC1D}"/>
              </a:ext>
            </a:extLst>
          </p:cNvPr>
          <p:cNvSpPr txBox="1"/>
          <p:nvPr/>
        </p:nvSpPr>
        <p:spPr>
          <a:xfrm>
            <a:off x="963561" y="3934867"/>
            <a:ext cx="10766320" cy="428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GB" sz="20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Σύνδεση</a:t>
            </a:r>
            <a: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με</a:t>
            </a:r>
            <a: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άλλ</a:t>
            </a:r>
            <a: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α στεγαστικά προγράμματα (π.χ. «Σπ</a:t>
            </a:r>
            <a:r>
              <a:rPr lang="en-GB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ίτι</a:t>
            </a:r>
            <a: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μου</a:t>
            </a:r>
            <a: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ΙΙ», «</a:t>
            </a:r>
            <a:r>
              <a:rPr lang="en-GB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Κάλυψη</a:t>
            </a:r>
            <a: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») </a:t>
            </a:r>
            <a:r>
              <a:rPr lang="en-GB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γι</a:t>
            </a:r>
            <a: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α ενιαία προσέγγιση.</a:t>
            </a:r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BAFC7822-21BF-A62B-6A75-9CFFDFDEA77B}"/>
              </a:ext>
            </a:extLst>
          </p:cNvPr>
          <p:cNvSpPr/>
          <p:nvPr/>
        </p:nvSpPr>
        <p:spPr>
          <a:xfrm rot="5400000">
            <a:off x="586617" y="4074558"/>
            <a:ext cx="310562" cy="267726"/>
          </a:xfrm>
          <a:prstGeom prst="triangle">
            <a:avLst/>
          </a:prstGeom>
          <a:solidFill>
            <a:srgbClr val="19508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D7E2AD-5290-5BC3-94D1-9BD1A182581F}"/>
              </a:ext>
            </a:extLst>
          </p:cNvPr>
          <p:cNvSpPr txBox="1"/>
          <p:nvPr/>
        </p:nvSpPr>
        <p:spPr>
          <a:xfrm>
            <a:off x="963560" y="4931213"/>
            <a:ext cx="10028903" cy="428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800"/>
              </a:spcAft>
              <a:buSzPts val="1000"/>
              <a:tabLst>
                <a:tab pos="457200" algn="l"/>
              </a:tabLst>
            </a:pPr>
            <a:r>
              <a:rPr lang="en-GB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Προώθηση</a:t>
            </a:r>
            <a: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GB" sz="20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στρ</a:t>
            </a:r>
            <a:r>
              <a:rPr lang="en-GB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ατηγικών ενίσχυσης</a:t>
            </a:r>
            <a: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οικογένειας, </a:t>
            </a:r>
            <a:r>
              <a:rPr lang="en-GB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πρόληψης</a:t>
            </a:r>
            <a:r>
              <a:rPr lang="en-GB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δημογραφικών κινδύνων.</a:t>
            </a:r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93C3451E-FC1B-46DD-26A9-2A6C7F8FCBA5}"/>
              </a:ext>
            </a:extLst>
          </p:cNvPr>
          <p:cNvSpPr/>
          <p:nvPr/>
        </p:nvSpPr>
        <p:spPr>
          <a:xfrm rot="5400000">
            <a:off x="586617" y="5070904"/>
            <a:ext cx="310562" cy="267726"/>
          </a:xfrm>
          <a:prstGeom prst="triangle">
            <a:avLst/>
          </a:prstGeom>
          <a:solidFill>
            <a:srgbClr val="19508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08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1120</TotalTime>
  <Words>363</Words>
  <Application>Microsoft Office PowerPoint</Application>
  <PresentationFormat>Ευρεία οθόνη</PresentationFormat>
  <Paragraphs>31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Office Theme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Sotirios-Stefanos Tsorakis</dc:creator>
  <cp:lastModifiedBy>aggeliki.s.georgiou@gmail.com</cp:lastModifiedBy>
  <cp:revision>6</cp:revision>
  <dcterms:created xsi:type="dcterms:W3CDTF">2025-02-25T14:11:56Z</dcterms:created>
  <dcterms:modified xsi:type="dcterms:W3CDTF">2025-02-26T12:30:23Z</dcterms:modified>
</cp:coreProperties>
</file>