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8" r:id="rId3"/>
    <p:sldId id="1381" r:id="rId4"/>
    <p:sldId id="766" r:id="rId5"/>
    <p:sldId id="4515" r:id="rId6"/>
    <p:sldId id="4516" r:id="rId7"/>
    <p:sldId id="4433" r:id="rId8"/>
    <p:sldId id="4501" r:id="rId9"/>
    <p:sldId id="4462" r:id="rId10"/>
    <p:sldId id="4502" r:id="rId11"/>
    <p:sldId id="4517" r:id="rId12"/>
    <p:sldId id="4488" r:id="rId13"/>
    <p:sldId id="4499" r:id="rId14"/>
    <p:sldId id="4508" r:id="rId15"/>
    <p:sldId id="4492" r:id="rId16"/>
    <p:sldId id="4477" r:id="rId17"/>
    <p:sldId id="4480" r:id="rId18"/>
    <p:sldId id="4518" r:id="rId19"/>
    <p:sldId id="4470" r:id="rId20"/>
    <p:sldId id="4514" r:id="rId21"/>
    <p:sldId id="4484" r:id="rId22"/>
    <p:sldId id="4519" r:id="rId23"/>
    <p:sldId id="4495" r:id="rId24"/>
    <p:sldId id="4520" r:id="rId25"/>
    <p:sldId id="4458"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6"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99986018121081"/>
          <c:y val="0.10744494426679675"/>
          <c:w val="0.74593520189211981"/>
          <c:h val="0.85549028483847456"/>
        </c:manualLayout>
      </c:layout>
      <c:barChart>
        <c:barDir val="bar"/>
        <c:grouping val="stacked"/>
        <c:varyColors val="0"/>
        <c:ser>
          <c:idx val="0"/>
          <c:order val="0"/>
          <c:tx>
            <c:strRef>
              <c:f>Sheet1!$B$1</c:f>
              <c:strCache>
                <c:ptCount val="1"/>
                <c:pt idx="0">
                  <c:v>1  δεν τον εμπιστεύομαι καθόλου </c:v>
                </c:pt>
              </c:strCache>
            </c:strRef>
          </c:tx>
          <c:spPr>
            <a:solidFill>
              <a:schemeClr val="accent1">
                <a:lumMod val="5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EFF6-473F-A537-6029C310B2E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Οικογένεια  </c:v>
                </c:pt>
                <c:pt idx="1">
                  <c:v> Ένοπλες δυνάμεις  </c:v>
                </c:pt>
                <c:pt idx="2">
                  <c:v> Πανεπιστήμια  </c:v>
                </c:pt>
                <c:pt idx="3">
                  <c:v> Εκκλησία  </c:v>
                </c:pt>
                <c:pt idx="4">
                  <c:v> Αστυνομία  </c:v>
                </c:pt>
                <c:pt idx="5">
                  <c:v> Δικαιοσύνη  </c:v>
                </c:pt>
                <c:pt idx="6">
                  <c:v> Υπερεθνικοί θεσμοί, όπως ΕΕ, ΟΗΕ κλπ.  </c:v>
                </c:pt>
                <c:pt idx="7">
                  <c:v> Εθνικό Σύστημα Υγείας  </c:v>
                </c:pt>
                <c:pt idx="8">
                  <c:v> Κυβέρνηση  </c:v>
                </c:pt>
                <c:pt idx="9">
                  <c:v> Τράπεζες  </c:v>
                </c:pt>
                <c:pt idx="10">
                  <c:v> Κοινοβούλιο  </c:v>
                </c:pt>
                <c:pt idx="11">
                  <c:v> ΜΜΕ  </c:v>
                </c:pt>
                <c:pt idx="12">
                  <c:v> Συνδικάτα  </c:v>
                </c:pt>
                <c:pt idx="13">
                  <c:v> Πολιτικά Κόμματα  </c:v>
                </c:pt>
              </c:strCache>
            </c:strRef>
          </c:cat>
          <c:val>
            <c:numRef>
              <c:f>Sheet1!$B$2:$B$15</c:f>
              <c:numCache>
                <c:formatCode>0</c:formatCode>
                <c:ptCount val="14"/>
                <c:pt idx="0">
                  <c:v>2</c:v>
                </c:pt>
                <c:pt idx="1">
                  <c:v>7.7</c:v>
                </c:pt>
                <c:pt idx="2">
                  <c:v>6.6</c:v>
                </c:pt>
                <c:pt idx="3">
                  <c:v>19.8</c:v>
                </c:pt>
                <c:pt idx="4">
                  <c:v>18</c:v>
                </c:pt>
                <c:pt idx="5">
                  <c:v>28</c:v>
                </c:pt>
                <c:pt idx="6">
                  <c:v>23</c:v>
                </c:pt>
                <c:pt idx="7">
                  <c:v>25.5</c:v>
                </c:pt>
                <c:pt idx="8">
                  <c:v>50.6</c:v>
                </c:pt>
                <c:pt idx="9">
                  <c:v>37.799999999999997</c:v>
                </c:pt>
                <c:pt idx="10">
                  <c:v>42.2</c:v>
                </c:pt>
                <c:pt idx="11">
                  <c:v>47.7</c:v>
                </c:pt>
                <c:pt idx="12">
                  <c:v>42.7</c:v>
                </c:pt>
                <c:pt idx="13">
                  <c:v>50.8</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Οικογένεια  </c:v>
                </c:pt>
                <c:pt idx="1">
                  <c:v> Ένοπλες δυνάμεις  </c:v>
                </c:pt>
                <c:pt idx="2">
                  <c:v> Πανεπιστήμια  </c:v>
                </c:pt>
                <c:pt idx="3">
                  <c:v> Εκκλησία  </c:v>
                </c:pt>
                <c:pt idx="4">
                  <c:v> Αστυνομία  </c:v>
                </c:pt>
                <c:pt idx="5">
                  <c:v> Δικαιοσύνη  </c:v>
                </c:pt>
                <c:pt idx="6">
                  <c:v> Υπερεθνικοί θεσμοί, όπως ΕΕ, ΟΗΕ κλπ.  </c:v>
                </c:pt>
                <c:pt idx="7">
                  <c:v> Εθνικό Σύστημα Υγείας  </c:v>
                </c:pt>
                <c:pt idx="8">
                  <c:v> Κυβέρνηση  </c:v>
                </c:pt>
                <c:pt idx="9">
                  <c:v> Τράπεζες  </c:v>
                </c:pt>
                <c:pt idx="10">
                  <c:v> Κοινοβούλιο  </c:v>
                </c:pt>
                <c:pt idx="11">
                  <c:v> ΜΜΕ  </c:v>
                </c:pt>
                <c:pt idx="12">
                  <c:v> Συνδικάτα  </c:v>
                </c:pt>
                <c:pt idx="13">
                  <c:v> Πολιτικά Κόμματα  </c:v>
                </c:pt>
              </c:strCache>
            </c:strRef>
          </c:cat>
          <c:val>
            <c:numRef>
              <c:f>Sheet1!$C$2:$C$15</c:f>
              <c:numCache>
                <c:formatCode>0</c:formatCode>
                <c:ptCount val="14"/>
                <c:pt idx="0">
                  <c:v>3.3</c:v>
                </c:pt>
                <c:pt idx="1">
                  <c:v>10</c:v>
                </c:pt>
                <c:pt idx="2">
                  <c:v>14.1</c:v>
                </c:pt>
                <c:pt idx="3">
                  <c:v>19.100000000000001</c:v>
                </c:pt>
                <c:pt idx="4">
                  <c:v>20.3</c:v>
                </c:pt>
                <c:pt idx="5">
                  <c:v>22.7</c:v>
                </c:pt>
                <c:pt idx="6">
                  <c:v>22.4</c:v>
                </c:pt>
                <c:pt idx="7">
                  <c:v>24.3</c:v>
                </c:pt>
                <c:pt idx="8">
                  <c:v>18</c:v>
                </c:pt>
                <c:pt idx="9">
                  <c:v>25.4</c:v>
                </c:pt>
                <c:pt idx="10">
                  <c:v>23.3</c:v>
                </c:pt>
                <c:pt idx="11">
                  <c:v>26.4</c:v>
                </c:pt>
                <c:pt idx="12">
                  <c:v>29</c:v>
                </c:pt>
                <c:pt idx="13">
                  <c:v>26.4</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3</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Οικογένεια  </c:v>
                </c:pt>
                <c:pt idx="1">
                  <c:v> Ένοπλες δυνάμεις  </c:v>
                </c:pt>
                <c:pt idx="2">
                  <c:v> Πανεπιστήμια  </c:v>
                </c:pt>
                <c:pt idx="3">
                  <c:v> Εκκλησία  </c:v>
                </c:pt>
                <c:pt idx="4">
                  <c:v> Αστυνομία  </c:v>
                </c:pt>
                <c:pt idx="5">
                  <c:v> Δικαιοσύνη  </c:v>
                </c:pt>
                <c:pt idx="6">
                  <c:v> Υπερεθνικοί θεσμοί, όπως ΕΕ, ΟΗΕ κλπ.  </c:v>
                </c:pt>
                <c:pt idx="7">
                  <c:v> Εθνικό Σύστημα Υγείας  </c:v>
                </c:pt>
                <c:pt idx="8">
                  <c:v> Κυβέρνηση  </c:v>
                </c:pt>
                <c:pt idx="9">
                  <c:v> Τράπεζες  </c:v>
                </c:pt>
                <c:pt idx="10">
                  <c:v> Κοινοβούλιο  </c:v>
                </c:pt>
                <c:pt idx="11">
                  <c:v> ΜΜΕ  </c:v>
                </c:pt>
                <c:pt idx="12">
                  <c:v> Συνδικάτα  </c:v>
                </c:pt>
                <c:pt idx="13">
                  <c:v> Πολιτικά Κόμματα  </c:v>
                </c:pt>
              </c:strCache>
            </c:strRef>
          </c:cat>
          <c:val>
            <c:numRef>
              <c:f>Sheet1!$D$2:$D$15</c:f>
              <c:numCache>
                <c:formatCode>0</c:formatCode>
                <c:ptCount val="14"/>
                <c:pt idx="0">
                  <c:v>12.7</c:v>
                </c:pt>
                <c:pt idx="1">
                  <c:v>24.2</c:v>
                </c:pt>
                <c:pt idx="2">
                  <c:v>33.299999999999997</c:v>
                </c:pt>
                <c:pt idx="3">
                  <c:v>24.6</c:v>
                </c:pt>
                <c:pt idx="4">
                  <c:v>31.1</c:v>
                </c:pt>
                <c:pt idx="5">
                  <c:v>27.4</c:v>
                </c:pt>
                <c:pt idx="6">
                  <c:v>33</c:v>
                </c:pt>
                <c:pt idx="7">
                  <c:v>31.1</c:v>
                </c:pt>
                <c:pt idx="8">
                  <c:v>16.3</c:v>
                </c:pt>
                <c:pt idx="9">
                  <c:v>23.8</c:v>
                </c:pt>
                <c:pt idx="10">
                  <c:v>21.8</c:v>
                </c:pt>
                <c:pt idx="11">
                  <c:v>18.100000000000001</c:v>
                </c:pt>
                <c:pt idx="12">
                  <c:v>19.600000000000001</c:v>
                </c:pt>
                <c:pt idx="13">
                  <c:v>16.3</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Οικογένεια  </c:v>
                </c:pt>
                <c:pt idx="1">
                  <c:v> Ένοπλες δυνάμεις  </c:v>
                </c:pt>
                <c:pt idx="2">
                  <c:v> Πανεπιστήμια  </c:v>
                </c:pt>
                <c:pt idx="3">
                  <c:v> Εκκλησία  </c:v>
                </c:pt>
                <c:pt idx="4">
                  <c:v> Αστυνομία  </c:v>
                </c:pt>
                <c:pt idx="5">
                  <c:v> Δικαιοσύνη  </c:v>
                </c:pt>
                <c:pt idx="6">
                  <c:v> Υπερεθνικοί θεσμοί, όπως ΕΕ, ΟΗΕ κλπ.  </c:v>
                </c:pt>
                <c:pt idx="7">
                  <c:v> Εθνικό Σύστημα Υγείας  </c:v>
                </c:pt>
                <c:pt idx="8">
                  <c:v> Κυβέρνηση  </c:v>
                </c:pt>
                <c:pt idx="9">
                  <c:v> Τράπεζες  </c:v>
                </c:pt>
                <c:pt idx="10">
                  <c:v> Κοινοβούλιο  </c:v>
                </c:pt>
                <c:pt idx="11">
                  <c:v> ΜΜΕ  </c:v>
                </c:pt>
                <c:pt idx="12">
                  <c:v> Συνδικάτα  </c:v>
                </c:pt>
                <c:pt idx="13">
                  <c:v> Πολιτικά Κόμματα  </c:v>
                </c:pt>
              </c:strCache>
            </c:strRef>
          </c:cat>
          <c:val>
            <c:numRef>
              <c:f>Sheet1!$E$2:$E$15</c:f>
              <c:numCache>
                <c:formatCode>0</c:formatCode>
                <c:ptCount val="14"/>
                <c:pt idx="0">
                  <c:v>26.9</c:v>
                </c:pt>
                <c:pt idx="1">
                  <c:v>28.8</c:v>
                </c:pt>
                <c:pt idx="2">
                  <c:v>32.700000000000003</c:v>
                </c:pt>
                <c:pt idx="3">
                  <c:v>19</c:v>
                </c:pt>
                <c:pt idx="4">
                  <c:v>20.3</c:v>
                </c:pt>
                <c:pt idx="5">
                  <c:v>14.7</c:v>
                </c:pt>
                <c:pt idx="6">
                  <c:v>16.5</c:v>
                </c:pt>
                <c:pt idx="7">
                  <c:v>14.8</c:v>
                </c:pt>
                <c:pt idx="8">
                  <c:v>10.7</c:v>
                </c:pt>
                <c:pt idx="9">
                  <c:v>9.9</c:v>
                </c:pt>
                <c:pt idx="10">
                  <c:v>9.1</c:v>
                </c:pt>
                <c:pt idx="11">
                  <c:v>5.5</c:v>
                </c:pt>
                <c:pt idx="12">
                  <c:v>4.9000000000000004</c:v>
                </c:pt>
                <c:pt idx="13">
                  <c:v>4</c:v>
                </c:pt>
              </c:numCache>
            </c:numRef>
          </c:val>
          <c:extLst>
            <c:ext xmlns:c16="http://schemas.microsoft.com/office/drawing/2014/chart" uri="{C3380CC4-5D6E-409C-BE32-E72D297353CC}">
              <c16:uniqueId val="{00000000-8DDD-4956-960F-20C853D1E65C}"/>
            </c:ext>
          </c:extLst>
        </c:ser>
        <c:ser>
          <c:idx val="4"/>
          <c:order val="4"/>
          <c:tx>
            <c:strRef>
              <c:f>Sheet1!$F$1</c:f>
              <c:strCache>
                <c:ptCount val="1"/>
                <c:pt idx="0">
                  <c:v>5 τον εμπιστεύομαι απόλυτα</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Οικογένεια  </c:v>
                </c:pt>
                <c:pt idx="1">
                  <c:v> Ένοπλες δυνάμεις  </c:v>
                </c:pt>
                <c:pt idx="2">
                  <c:v> Πανεπιστήμια  </c:v>
                </c:pt>
                <c:pt idx="3">
                  <c:v> Εκκλησία  </c:v>
                </c:pt>
                <c:pt idx="4">
                  <c:v> Αστυνομία  </c:v>
                </c:pt>
                <c:pt idx="5">
                  <c:v> Δικαιοσύνη  </c:v>
                </c:pt>
                <c:pt idx="6">
                  <c:v> Υπερεθνικοί θεσμοί, όπως ΕΕ, ΟΗΕ κλπ.  </c:v>
                </c:pt>
                <c:pt idx="7">
                  <c:v> Εθνικό Σύστημα Υγείας  </c:v>
                </c:pt>
                <c:pt idx="8">
                  <c:v> Κυβέρνηση  </c:v>
                </c:pt>
                <c:pt idx="9">
                  <c:v> Τράπεζες  </c:v>
                </c:pt>
                <c:pt idx="10">
                  <c:v> Κοινοβούλιο  </c:v>
                </c:pt>
                <c:pt idx="11">
                  <c:v> ΜΜΕ  </c:v>
                </c:pt>
                <c:pt idx="12">
                  <c:v> Συνδικάτα  </c:v>
                </c:pt>
                <c:pt idx="13">
                  <c:v> Πολιτικά Κόμματα  </c:v>
                </c:pt>
              </c:strCache>
            </c:strRef>
          </c:cat>
          <c:val>
            <c:numRef>
              <c:f>Sheet1!$F$2:$F$15</c:f>
              <c:numCache>
                <c:formatCode>0</c:formatCode>
                <c:ptCount val="14"/>
                <c:pt idx="0">
                  <c:v>55</c:v>
                </c:pt>
                <c:pt idx="1">
                  <c:v>28.9</c:v>
                </c:pt>
                <c:pt idx="2">
                  <c:v>12.1</c:v>
                </c:pt>
                <c:pt idx="3">
                  <c:v>17.399999999999999</c:v>
                </c:pt>
                <c:pt idx="4">
                  <c:v>10.5</c:v>
                </c:pt>
                <c:pt idx="5">
                  <c:v>6.9</c:v>
                </c:pt>
                <c:pt idx="6">
                  <c:v>4.2</c:v>
                </c:pt>
                <c:pt idx="7">
                  <c:v>4.4000000000000004</c:v>
                </c:pt>
                <c:pt idx="8">
                  <c:v>4.3</c:v>
                </c:pt>
                <c:pt idx="9">
                  <c:v>2.9</c:v>
                </c:pt>
                <c:pt idx="10">
                  <c:v>3.6</c:v>
                </c:pt>
                <c:pt idx="11">
                  <c:v>2.2999999999999998</c:v>
                </c:pt>
                <c:pt idx="12">
                  <c:v>2.4</c:v>
                </c:pt>
                <c:pt idx="13">
                  <c:v>2.1</c:v>
                </c:pt>
              </c:numCache>
            </c:numRef>
          </c:val>
          <c:extLst>
            <c:ext xmlns:c16="http://schemas.microsoft.com/office/drawing/2014/chart" uri="{C3380CC4-5D6E-409C-BE32-E72D297353CC}">
              <c16:uniqueId val="{00000000-A672-4680-A8BF-257C8E2DFD30}"/>
            </c:ext>
          </c:extLst>
        </c:ser>
        <c:ser>
          <c:idx val="5"/>
          <c:order val="5"/>
          <c:tx>
            <c:strRef>
              <c:f>Sheet1!$G$1</c:f>
              <c:strCache>
                <c:ptCount val="1"/>
                <c:pt idx="0">
                  <c:v>ΔΓ/ΔΑ (αυθ.)</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Οικογένεια  </c:v>
                </c:pt>
                <c:pt idx="1">
                  <c:v> Ένοπλες δυνάμεις  </c:v>
                </c:pt>
                <c:pt idx="2">
                  <c:v> Πανεπιστήμια  </c:v>
                </c:pt>
                <c:pt idx="3">
                  <c:v> Εκκλησία  </c:v>
                </c:pt>
                <c:pt idx="4">
                  <c:v> Αστυνομία  </c:v>
                </c:pt>
                <c:pt idx="5">
                  <c:v> Δικαιοσύνη  </c:v>
                </c:pt>
                <c:pt idx="6">
                  <c:v> Υπερεθνικοί θεσμοί, όπως ΕΕ, ΟΗΕ κλπ.  </c:v>
                </c:pt>
                <c:pt idx="7">
                  <c:v> Εθνικό Σύστημα Υγείας  </c:v>
                </c:pt>
                <c:pt idx="8">
                  <c:v> Κυβέρνηση  </c:v>
                </c:pt>
                <c:pt idx="9">
                  <c:v> Τράπεζες  </c:v>
                </c:pt>
                <c:pt idx="10">
                  <c:v> Κοινοβούλιο  </c:v>
                </c:pt>
                <c:pt idx="11">
                  <c:v> ΜΜΕ  </c:v>
                </c:pt>
                <c:pt idx="12">
                  <c:v> Συνδικάτα  </c:v>
                </c:pt>
                <c:pt idx="13">
                  <c:v> Πολιτικά Κόμματα  </c:v>
                </c:pt>
              </c:strCache>
            </c:strRef>
          </c:cat>
          <c:val>
            <c:numRef>
              <c:f>Sheet1!$G$2:$G$15</c:f>
              <c:numCache>
                <c:formatCode>General</c:formatCode>
                <c:ptCount val="14"/>
                <c:pt idx="2" formatCode="###0">
                  <c:v>1.3</c:v>
                </c:pt>
                <c:pt idx="6" formatCode="###0">
                  <c:v>1</c:v>
                </c:pt>
                <c:pt idx="12" formatCode="###0">
                  <c:v>1.3</c:v>
                </c:pt>
                <c:pt idx="13" formatCode="###0">
                  <c:v>0.5</c:v>
                </c:pt>
              </c:numCache>
            </c:numRef>
          </c:val>
          <c:extLst>
            <c:ext xmlns:c16="http://schemas.microsoft.com/office/drawing/2014/chart" uri="{C3380CC4-5D6E-409C-BE32-E72D297353CC}">
              <c16:uniqueId val="{00000002-ACD4-4C89-9FDA-83962C284420}"/>
            </c:ext>
          </c:extLst>
        </c:ser>
        <c:dLbls>
          <c:showLegendKey val="0"/>
          <c:showVal val="0"/>
          <c:showCatName val="0"/>
          <c:showSerName val="0"/>
          <c:showPercent val="0"/>
          <c:showBubbleSize val="0"/>
        </c:dLbls>
        <c:gapWidth val="80"/>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j-lt"/>
                <a:ea typeface="+mn-ea"/>
                <a:cs typeface="+mn-cs"/>
              </a:defRPr>
            </a:pPr>
            <a:endParaRPr lang="el-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23473591303903385"/>
          <c:y val="4.9634079481603192E-2"/>
          <c:w val="0.75384340927684046"/>
          <c:h val="4.9884094035013329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3461198366251"/>
          <c:y val="0.2347159872924417"/>
          <c:w val="0.41270509635493424"/>
          <c:h val="0.71787328452540444"/>
        </c:manualLayout>
      </c:layout>
      <c:pieChart>
        <c:varyColors val="1"/>
        <c:ser>
          <c:idx val="0"/>
          <c:order val="0"/>
          <c:tx>
            <c:strRef>
              <c:f>Sheet1!$B$1</c:f>
              <c:strCache>
                <c:ptCount val="1"/>
                <c:pt idx="0">
                  <c:v>Series 1</c:v>
                </c:pt>
              </c:strCache>
            </c:strRef>
          </c:tx>
          <c:dPt>
            <c:idx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bubble3D val="0"/>
            <c:spPr>
              <a:solidFill>
                <a:schemeClr val="accent1">
                  <a:lumMod val="75000"/>
                  <a:alpha val="70000"/>
                </a:schemeClr>
              </a:solidFill>
              <a:ln>
                <a:noFill/>
              </a:ln>
              <a:effectLst/>
            </c:spPr>
            <c:extLst>
              <c:ext xmlns:c16="http://schemas.microsoft.com/office/drawing/2014/chart" uri="{C3380CC4-5D6E-409C-BE32-E72D297353CC}">
                <c16:uniqueId val="{00000005-EE79-4FA8-8ADE-2B743D62186D}"/>
              </c:ext>
            </c:extLst>
          </c:dPt>
          <c:dPt>
            <c:idx val="2"/>
            <c:bubble3D val="0"/>
            <c:spPr>
              <a:solidFill>
                <a:schemeClr val="tx1">
                  <a:lumMod val="50000"/>
                  <a:lumOff val="50000"/>
                  <a:alpha val="50000"/>
                </a:schemeClr>
              </a:solidFill>
              <a:ln>
                <a:noFill/>
              </a:ln>
              <a:effectLst/>
            </c:spPr>
            <c:extLst>
              <c:ext xmlns:c16="http://schemas.microsoft.com/office/drawing/2014/chart" uri="{C3380CC4-5D6E-409C-BE32-E72D297353CC}">
                <c16:uniqueId val="{00000001-915A-413E-8B10-3CBC9118499E}"/>
              </c:ext>
            </c:extLst>
          </c:dPt>
          <c:dLbls>
            <c:dLbl>
              <c:idx val="2"/>
              <c:layout>
                <c:manualLayout>
                  <c:x val="-3.1500800033685626E-2"/>
                  <c:y val="-7.195151352390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A-413E-8B10-3CBC911849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Υπάρχει κυβερνητική προσπάθεια για συγκάλυψη των ευθυνών</c:v>
                </c:pt>
                <c:pt idx="1">
                  <c:v>Η Δικαιοσύνη λειτουργεί και θα αποδώσει τις ευθύνες όπου υπάρχουν</c:v>
                </c:pt>
                <c:pt idx="2">
                  <c:v>ΔΓ/ΔΑ </c:v>
                </c:pt>
              </c:strCache>
            </c:strRef>
          </c:cat>
          <c:val>
            <c:numRef>
              <c:f>Sheet1!$B$2:$B$4</c:f>
              <c:numCache>
                <c:formatCode>0</c:formatCode>
                <c:ptCount val="3"/>
                <c:pt idx="0">
                  <c:v>73.900000000000006</c:v>
                </c:pt>
                <c:pt idx="1">
                  <c:v>18.2</c:v>
                </c:pt>
                <c:pt idx="2">
                  <c:v>8</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firstSliceAng val="150"/>
      </c:pieChart>
      <c:spPr>
        <a:pattFill>
          <a:fgClr>
            <a:srgbClr val="000000">
              <a:alpha val="0"/>
            </a:srgbClr>
          </a:fgClr>
          <a:bgClr>
            <a:srgbClr val="FFFFFF"/>
          </a:bgClr>
        </a:pattFill>
        <a:ln w="25400">
          <a:noFill/>
        </a:ln>
        <a:effectLst/>
      </c:spPr>
    </c:plotArea>
    <c:legend>
      <c:legendPos val="t"/>
      <c:layout>
        <c:manualLayout>
          <c:xMode val="edge"/>
          <c:yMode val="edge"/>
          <c:x val="7.4021537748957852E-2"/>
          <c:y val="7.9581236515004011E-2"/>
          <c:w val="0.89874836835235172"/>
          <c:h val="0.1585267899377134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Υπάρχει κυβερνητική προσπάθεια για συγκάλυψη των ευθυνών</c:v>
                </c:pt>
              </c:strCache>
            </c:strRef>
          </c:tx>
          <c:spPr>
            <a:ln w="38100" cap="flat" cmpd="dbl" algn="ctr">
              <a:solidFill>
                <a:schemeClr val="accent2">
                  <a:lumMod val="75000"/>
                </a:schemeClr>
              </a:solidFill>
              <a:miter lim="800000"/>
            </a:ln>
            <a:effectLst/>
          </c:spPr>
          <c:marker>
            <c:symbol val="none"/>
          </c:marker>
          <c:dPt>
            <c:idx val="2"/>
            <c:marker>
              <c:symbol val="none"/>
            </c:marker>
            <c:bubble3D val="0"/>
            <c:extLst>
              <c:ext xmlns:c16="http://schemas.microsoft.com/office/drawing/2014/chart" uri="{C3380CC4-5D6E-409C-BE32-E72D297353CC}">
                <c16:uniqueId val="{00000002-710E-4192-9B01-61E2110A4592}"/>
              </c:ext>
            </c:extLst>
          </c:dPt>
          <c:dPt>
            <c:idx val="3"/>
            <c:marker>
              <c:symbol val="none"/>
            </c:marker>
            <c:bubble3D val="0"/>
            <c:extLst>
              <c:ext xmlns:c16="http://schemas.microsoft.com/office/drawing/2014/chart" uri="{C3380CC4-5D6E-409C-BE32-E72D297353CC}">
                <c16:uniqueId val="{00000003-710E-4192-9B01-61E2110A4592}"/>
              </c:ext>
            </c:extLst>
          </c:dPt>
          <c:dPt>
            <c:idx val="4"/>
            <c:marker>
              <c:symbol val="none"/>
            </c:marker>
            <c:bubble3D val="0"/>
            <c:extLst>
              <c:ext xmlns:c16="http://schemas.microsoft.com/office/drawing/2014/chart" uri="{C3380CC4-5D6E-409C-BE32-E72D297353CC}">
                <c16:uniqueId val="{00000002-B98B-4DFC-91F2-354645C51AB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96.9</c:v>
                </c:pt>
                <c:pt idx="1">
                  <c:v>83.7</c:v>
                </c:pt>
                <c:pt idx="2">
                  <c:v>69.2</c:v>
                </c:pt>
                <c:pt idx="3">
                  <c:v>44.3</c:v>
                </c:pt>
                <c:pt idx="4">
                  <c:v>75.2</c:v>
                </c:pt>
              </c:numCache>
            </c:numRef>
          </c:val>
          <c:smooth val="0"/>
          <c:extLst>
            <c:ext xmlns:c16="http://schemas.microsoft.com/office/drawing/2014/chart" uri="{C3380CC4-5D6E-409C-BE32-E72D297353CC}">
              <c16:uniqueId val="{00000004-710E-4192-9B01-61E2110A4592}"/>
            </c:ext>
          </c:extLst>
        </c:ser>
        <c:ser>
          <c:idx val="1"/>
          <c:order val="1"/>
          <c:tx>
            <c:strRef>
              <c:f>Sheet1!$C$1</c:f>
              <c:strCache>
                <c:ptCount val="1"/>
                <c:pt idx="0">
                  <c:v>Η Δικαιοσύνη λειτουργεί και θα αποδώσει τις ευθύνες όπου υπάρχουν</c:v>
                </c:pt>
              </c:strCache>
            </c:strRef>
          </c:tx>
          <c:spPr>
            <a:ln w="38100" cap="flat" cmpd="dbl" algn="ctr">
              <a:solidFill>
                <a:schemeClr val="accent1">
                  <a:lumMod val="7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1.3</c:v>
                </c:pt>
                <c:pt idx="1">
                  <c:v>6.3</c:v>
                </c:pt>
                <c:pt idx="2">
                  <c:v>23.1</c:v>
                </c:pt>
                <c:pt idx="3">
                  <c:v>48.1</c:v>
                </c:pt>
                <c:pt idx="4">
                  <c:v>17.7</c:v>
                </c:pt>
              </c:numCache>
            </c:numRef>
          </c:val>
          <c:smooth val="0"/>
          <c:extLst>
            <c:ext xmlns:c16="http://schemas.microsoft.com/office/drawing/2014/chart" uri="{C3380CC4-5D6E-409C-BE32-E72D297353CC}">
              <c16:uniqueId val="{00000005-710E-4192-9B01-61E2110A4592}"/>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331351944"/>
        <c:crosses val="autoZero"/>
        <c:crossBetween val="between"/>
        <c:majorUnit val="20"/>
      </c:valAx>
      <c:spPr>
        <a:noFill/>
        <a:ln>
          <a:noFill/>
        </a:ln>
        <a:effectLst/>
      </c:spPr>
    </c:plotArea>
    <c:legend>
      <c:legendPos val="t"/>
      <c:layout>
        <c:manualLayout>
          <c:xMode val="edge"/>
          <c:yMode val="edge"/>
          <c:x val="2.4784604690239669E-2"/>
          <c:y val="0.84893825222793617"/>
          <c:w val="0.95828334808641491"/>
          <c:h val="0.151061747772064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3461198366251"/>
          <c:y val="0.2347159872924417"/>
          <c:w val="0.41270509635493424"/>
          <c:h val="0.71787328452540444"/>
        </c:manualLayout>
      </c:layout>
      <c:pieChart>
        <c:varyColors val="1"/>
        <c:ser>
          <c:idx val="0"/>
          <c:order val="0"/>
          <c:tx>
            <c:strRef>
              <c:f>Sheet1!$B$1</c:f>
              <c:strCache>
                <c:ptCount val="1"/>
                <c:pt idx="0">
                  <c:v>Series 1</c:v>
                </c:pt>
              </c:strCache>
            </c:strRef>
          </c:tx>
          <c:dPt>
            <c:idx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bubble3D val="0"/>
            <c:spPr>
              <a:solidFill>
                <a:schemeClr val="accent1">
                  <a:lumMod val="75000"/>
                  <a:alpha val="70000"/>
                </a:schemeClr>
              </a:solidFill>
              <a:ln>
                <a:noFill/>
              </a:ln>
              <a:effectLst/>
            </c:spPr>
            <c:extLst>
              <c:ext xmlns:c16="http://schemas.microsoft.com/office/drawing/2014/chart" uri="{C3380CC4-5D6E-409C-BE32-E72D297353CC}">
                <c16:uniqueId val="{00000005-EE79-4FA8-8ADE-2B743D62186D}"/>
              </c:ext>
            </c:extLst>
          </c:dPt>
          <c:dPt>
            <c:idx val="2"/>
            <c:bubble3D val="0"/>
            <c:spPr>
              <a:solidFill>
                <a:schemeClr val="tx1">
                  <a:lumMod val="50000"/>
                  <a:lumOff val="50000"/>
                  <a:alpha val="50000"/>
                </a:schemeClr>
              </a:solidFill>
              <a:ln>
                <a:noFill/>
              </a:ln>
              <a:effectLst/>
            </c:spPr>
            <c:extLst>
              <c:ext xmlns:c16="http://schemas.microsoft.com/office/drawing/2014/chart" uri="{C3380CC4-5D6E-409C-BE32-E72D297353CC}">
                <c16:uniqueId val="{00000001-915A-413E-8B10-3CBC9118499E}"/>
              </c:ext>
            </c:extLst>
          </c:dPt>
          <c:dLbls>
            <c:dLbl>
              <c:idx val="2"/>
              <c:layout>
                <c:manualLayout>
                  <c:x val="-3.1500800033685626E-2"/>
                  <c:y val="-7.195151352390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A-413E-8B10-3CBC911849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Υπήρξε κυβερνητική προσπάθεια για συγκάλυψη των ευθυνών</c:v>
                </c:pt>
                <c:pt idx="1">
                  <c:v>Η Δικαιοσύνη λειτούργησε και παρέπεμψε σε δίκη όλους τους υπεύθυνους</c:v>
                </c:pt>
                <c:pt idx="2">
                  <c:v>ΔΓ/ΔΑ </c:v>
                </c:pt>
              </c:strCache>
            </c:strRef>
          </c:cat>
          <c:val>
            <c:numRef>
              <c:f>Sheet1!$B$2:$B$4</c:f>
              <c:numCache>
                <c:formatCode>0</c:formatCode>
                <c:ptCount val="3"/>
                <c:pt idx="0">
                  <c:v>72.3</c:v>
                </c:pt>
                <c:pt idx="1">
                  <c:v>13.1</c:v>
                </c:pt>
                <c:pt idx="2">
                  <c:v>14.5</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firstSliceAng val="150"/>
      </c:pieChart>
      <c:spPr>
        <a:pattFill>
          <a:fgClr>
            <a:srgbClr val="000000">
              <a:alpha val="0"/>
            </a:srgbClr>
          </a:fgClr>
          <a:bgClr>
            <a:srgbClr val="FFFFFF"/>
          </a:bgClr>
        </a:pattFill>
        <a:ln w="25400">
          <a:noFill/>
        </a:ln>
        <a:effectLst/>
      </c:spPr>
    </c:plotArea>
    <c:legend>
      <c:legendPos val="t"/>
      <c:layout>
        <c:manualLayout>
          <c:xMode val="edge"/>
          <c:yMode val="edge"/>
          <c:x val="7.4021537748957852E-2"/>
          <c:y val="7.9581236515004011E-2"/>
          <c:w val="0.89874836835235172"/>
          <c:h val="0.1585267899377134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Υπήρξε κυβερνητική προσπάθεια για συγκάλυψη των ευθυνών</c:v>
                </c:pt>
              </c:strCache>
            </c:strRef>
          </c:tx>
          <c:spPr>
            <a:ln w="38100" cap="flat" cmpd="dbl" algn="ctr">
              <a:solidFill>
                <a:schemeClr val="accent2">
                  <a:lumMod val="75000"/>
                </a:schemeClr>
              </a:solidFill>
              <a:miter lim="800000"/>
            </a:ln>
            <a:effectLst/>
          </c:spPr>
          <c:marker>
            <c:symbol val="none"/>
          </c:marker>
          <c:dPt>
            <c:idx val="2"/>
            <c:marker>
              <c:symbol val="none"/>
            </c:marker>
            <c:bubble3D val="0"/>
            <c:extLst>
              <c:ext xmlns:c16="http://schemas.microsoft.com/office/drawing/2014/chart" uri="{C3380CC4-5D6E-409C-BE32-E72D297353CC}">
                <c16:uniqueId val="{00000002-710E-4192-9B01-61E2110A4592}"/>
              </c:ext>
            </c:extLst>
          </c:dPt>
          <c:dPt>
            <c:idx val="3"/>
            <c:marker>
              <c:symbol val="none"/>
            </c:marker>
            <c:bubble3D val="0"/>
            <c:extLst>
              <c:ext xmlns:c16="http://schemas.microsoft.com/office/drawing/2014/chart" uri="{C3380CC4-5D6E-409C-BE32-E72D297353CC}">
                <c16:uniqueId val="{00000003-710E-4192-9B01-61E2110A4592}"/>
              </c:ext>
            </c:extLst>
          </c:dPt>
          <c:dPt>
            <c:idx val="4"/>
            <c:marker>
              <c:symbol val="none"/>
            </c:marker>
            <c:bubble3D val="0"/>
            <c:extLst>
              <c:ext xmlns:c16="http://schemas.microsoft.com/office/drawing/2014/chart" uri="{C3380CC4-5D6E-409C-BE32-E72D297353CC}">
                <c16:uniqueId val="{00000002-B98B-4DFC-91F2-354645C51AB4}"/>
              </c:ext>
            </c:extLst>
          </c:dPt>
          <c:dLbls>
            <c:dLbl>
              <c:idx val="3"/>
              <c:layout>
                <c:manualLayout>
                  <c:x val="-4.5001319476949124E-2"/>
                  <c:y val="-0.1002676350536407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0E-4192-9B01-61E2110A459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91.9</c:v>
                </c:pt>
                <c:pt idx="1">
                  <c:v>82.2</c:v>
                </c:pt>
                <c:pt idx="2">
                  <c:v>73.400000000000006</c:v>
                </c:pt>
                <c:pt idx="3">
                  <c:v>43.2</c:v>
                </c:pt>
                <c:pt idx="4">
                  <c:v>75.400000000000006</c:v>
                </c:pt>
              </c:numCache>
            </c:numRef>
          </c:val>
          <c:smooth val="0"/>
          <c:extLst>
            <c:ext xmlns:c16="http://schemas.microsoft.com/office/drawing/2014/chart" uri="{C3380CC4-5D6E-409C-BE32-E72D297353CC}">
              <c16:uniqueId val="{00000004-710E-4192-9B01-61E2110A4592}"/>
            </c:ext>
          </c:extLst>
        </c:ser>
        <c:ser>
          <c:idx val="1"/>
          <c:order val="1"/>
          <c:tx>
            <c:strRef>
              <c:f>Sheet1!$C$1</c:f>
              <c:strCache>
                <c:ptCount val="1"/>
                <c:pt idx="0">
                  <c:v>Η Δικαιοσύνη λειτούργησε και παρέπεμψε σε δίκη όλους τους υπεύθυνους</c:v>
                </c:pt>
              </c:strCache>
            </c:strRef>
          </c:tx>
          <c:spPr>
            <a:ln w="38100" cap="flat" cmpd="dbl" algn="ctr">
              <a:solidFill>
                <a:schemeClr val="accent1">
                  <a:lumMod val="75000"/>
                </a:schemeClr>
              </a:solidFill>
              <a:miter lim="800000"/>
            </a:ln>
            <a:effectLst/>
          </c:spPr>
          <c:marker>
            <c:symbol val="none"/>
          </c:marker>
          <c:dLbls>
            <c:dLbl>
              <c:idx val="3"/>
              <c:layout>
                <c:manualLayout>
                  <c:x val="-4.5001319476949124E-2"/>
                  <c:y val="0.1090255973861275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7A-4DFC-B324-FC2A41BA318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2.6</c:v>
                </c:pt>
                <c:pt idx="1">
                  <c:v>4.3</c:v>
                </c:pt>
                <c:pt idx="2">
                  <c:v>13.8</c:v>
                </c:pt>
                <c:pt idx="3">
                  <c:v>38.9</c:v>
                </c:pt>
                <c:pt idx="4">
                  <c:v>11.6</c:v>
                </c:pt>
              </c:numCache>
            </c:numRef>
          </c:val>
          <c:smooth val="0"/>
          <c:extLst>
            <c:ext xmlns:c16="http://schemas.microsoft.com/office/drawing/2014/chart" uri="{C3380CC4-5D6E-409C-BE32-E72D297353CC}">
              <c16:uniqueId val="{00000005-710E-4192-9B01-61E2110A4592}"/>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331351944"/>
        <c:crosses val="autoZero"/>
        <c:crossBetween val="between"/>
        <c:majorUnit val="20"/>
      </c:valAx>
      <c:spPr>
        <a:noFill/>
        <a:ln>
          <a:noFill/>
        </a:ln>
        <a:effectLst/>
      </c:spPr>
    </c:plotArea>
    <c:legend>
      <c:legendPos val="t"/>
      <c:layout>
        <c:manualLayout>
          <c:xMode val="edge"/>
          <c:yMode val="edge"/>
          <c:x val="2.4784604690239669E-2"/>
          <c:y val="0.84893825222793617"/>
          <c:w val="0.95828334808641491"/>
          <c:h val="0.151061747772064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3461198366251"/>
          <c:y val="0.2347159872924417"/>
          <c:w val="0.41270509635493424"/>
          <c:h val="0.71787328452540444"/>
        </c:manualLayout>
      </c:layout>
      <c:pieChart>
        <c:varyColors val="1"/>
        <c:ser>
          <c:idx val="0"/>
          <c:order val="0"/>
          <c:tx>
            <c:strRef>
              <c:f>Sheet1!$B$1</c:f>
              <c:strCache>
                <c:ptCount val="1"/>
                <c:pt idx="0">
                  <c:v>Series 1</c:v>
                </c:pt>
              </c:strCache>
            </c:strRef>
          </c:tx>
          <c:dPt>
            <c:idx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bubble3D val="0"/>
            <c:spPr>
              <a:solidFill>
                <a:schemeClr val="accent1">
                  <a:lumMod val="75000"/>
                  <a:alpha val="70000"/>
                </a:schemeClr>
              </a:solidFill>
              <a:ln>
                <a:noFill/>
              </a:ln>
              <a:effectLst/>
            </c:spPr>
            <c:extLst>
              <c:ext xmlns:c16="http://schemas.microsoft.com/office/drawing/2014/chart" uri="{C3380CC4-5D6E-409C-BE32-E72D297353CC}">
                <c16:uniqueId val="{00000005-EE79-4FA8-8ADE-2B743D62186D}"/>
              </c:ext>
            </c:extLst>
          </c:dPt>
          <c:dPt>
            <c:idx val="2"/>
            <c:bubble3D val="0"/>
            <c:spPr>
              <a:solidFill>
                <a:schemeClr val="tx1">
                  <a:lumMod val="50000"/>
                  <a:lumOff val="50000"/>
                  <a:alpha val="50000"/>
                </a:schemeClr>
              </a:solidFill>
              <a:ln>
                <a:noFill/>
              </a:ln>
              <a:effectLst/>
            </c:spPr>
            <c:extLst>
              <c:ext xmlns:c16="http://schemas.microsoft.com/office/drawing/2014/chart" uri="{C3380CC4-5D6E-409C-BE32-E72D297353CC}">
                <c16:uniqueId val="{00000001-915A-413E-8B10-3CBC9118499E}"/>
              </c:ext>
            </c:extLst>
          </c:dPt>
          <c:dLbls>
            <c:dLbl>
              <c:idx val="2"/>
              <c:layout>
                <c:manualLayout>
                  <c:x val="-3.1500800033685626E-2"/>
                  <c:y val="-7.195151352390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A-413E-8B10-3CBC911849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Είναι επαρκές</c:v>
                </c:pt>
                <c:pt idx="1">
                  <c:v>Χρειάζεται σοβαρές αλλαγές</c:v>
                </c:pt>
                <c:pt idx="2">
                  <c:v>ΔΓ/ΔΑ (αυθ.)</c:v>
                </c:pt>
              </c:strCache>
            </c:strRef>
          </c:cat>
          <c:val>
            <c:numRef>
              <c:f>Sheet1!$B$2:$B$4</c:f>
              <c:numCache>
                <c:formatCode>0</c:formatCode>
                <c:ptCount val="3"/>
                <c:pt idx="0">
                  <c:v>10.5</c:v>
                </c:pt>
                <c:pt idx="1">
                  <c:v>88.3</c:v>
                </c:pt>
                <c:pt idx="2">
                  <c:v>1.3</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firstSliceAng val="150"/>
      </c:pieChart>
      <c:spPr>
        <a:pattFill>
          <a:fgClr>
            <a:srgbClr val="000000">
              <a:alpha val="0"/>
            </a:srgbClr>
          </a:fgClr>
          <a:bgClr>
            <a:srgbClr val="FFFFFF"/>
          </a:bgClr>
        </a:pattFill>
        <a:ln w="25400">
          <a:noFill/>
        </a:ln>
        <a:effectLst/>
      </c:spPr>
    </c:plotArea>
    <c:legend>
      <c:legendPos val="t"/>
      <c:layout>
        <c:manualLayout>
          <c:xMode val="edge"/>
          <c:yMode val="edge"/>
          <c:x val="0.18765790138532149"/>
          <c:y val="2.0663515208481473E-3"/>
          <c:w val="0.67593196906536412"/>
          <c:h val="0.2050357209342069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Είναι επαρκές</c:v>
                </c:pt>
              </c:strCache>
            </c:strRef>
          </c:tx>
          <c:spPr>
            <a:ln w="38100" cap="flat" cmpd="dbl" algn="ctr">
              <a:solidFill>
                <a:schemeClr val="accent2">
                  <a:lumMod val="75000"/>
                </a:schemeClr>
              </a:solidFill>
              <a:miter lim="800000"/>
            </a:ln>
            <a:effectLst/>
          </c:spPr>
          <c:marker>
            <c:symbol val="none"/>
          </c:marker>
          <c:dLbls>
            <c:dLbl>
              <c:idx val="0"/>
              <c:layout>
                <c:manualLayout>
                  <c:x val="-3.0461313183912188E-2"/>
                  <c:y val="-7.837272922242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AE-4989-AC4D-483AF067D8CF}"/>
                </c:ext>
              </c:extLst>
            </c:dLbl>
            <c:dLbl>
              <c:idx val="1"/>
              <c:layout>
                <c:manualLayout>
                  <c:x val="-3.64349278428336E-2"/>
                  <c:y val="-6.085680455745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AE-4989-AC4D-483AF067D8C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Υψηλή πολιτική εμπιστοσύνη</c:v>
                </c:pt>
                <c:pt idx="1">
                  <c:v>Χαμηλή πολιτική εμπιστοσύνη</c:v>
                </c:pt>
              </c:strCache>
            </c:strRef>
          </c:cat>
          <c:val>
            <c:numRef>
              <c:f>Sheet1!$B$2:$B$3</c:f>
              <c:numCache>
                <c:formatCode>0</c:formatCode>
                <c:ptCount val="2"/>
                <c:pt idx="0">
                  <c:v>32.6</c:v>
                </c:pt>
                <c:pt idx="1">
                  <c:v>4.3</c:v>
                </c:pt>
              </c:numCache>
            </c:numRef>
          </c:val>
          <c:smooth val="0"/>
          <c:extLst>
            <c:ext xmlns:c16="http://schemas.microsoft.com/office/drawing/2014/chart" uri="{C3380CC4-5D6E-409C-BE32-E72D297353CC}">
              <c16:uniqueId val="{00000002-C4AE-4989-AC4D-483AF067D8CF}"/>
            </c:ext>
          </c:extLst>
        </c:ser>
        <c:ser>
          <c:idx val="1"/>
          <c:order val="1"/>
          <c:tx>
            <c:strRef>
              <c:f>Sheet1!$C$1</c:f>
              <c:strCache>
                <c:ptCount val="1"/>
                <c:pt idx="0">
                  <c:v>Χρειάζεται σοβαρές αλλαγές</c:v>
                </c:pt>
              </c:strCache>
            </c:strRef>
          </c:tx>
          <c:spPr>
            <a:ln w="38100" cap="flat" cmpd="dbl" algn="ctr">
              <a:solidFill>
                <a:schemeClr val="accent1">
                  <a:lumMod val="75000"/>
                </a:schemeClr>
              </a:solidFill>
              <a:miter lim="800000"/>
            </a:ln>
            <a:effectLst/>
          </c:spPr>
          <c:marker>
            <c:symbol val="none"/>
          </c:marker>
          <c:dLbls>
            <c:dLbl>
              <c:idx val="0"/>
              <c:layout>
                <c:manualLayout>
                  <c:x val="-5.3398268518043253E-2"/>
                  <c:y val="8.30903056253012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AE-4989-AC4D-483AF067D8C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Υψηλή πολιτική εμπιστοσύνη</c:v>
                </c:pt>
                <c:pt idx="1">
                  <c:v>Χαμηλή πολιτική εμπιστοσύνη</c:v>
                </c:pt>
              </c:strCache>
            </c:strRef>
          </c:cat>
          <c:val>
            <c:numRef>
              <c:f>Sheet1!$C$2:$C$3</c:f>
              <c:numCache>
                <c:formatCode>0</c:formatCode>
                <c:ptCount val="2"/>
                <c:pt idx="0">
                  <c:v>63.5</c:v>
                </c:pt>
                <c:pt idx="1">
                  <c:v>94.5</c:v>
                </c:pt>
              </c:numCache>
            </c:numRef>
          </c:val>
          <c:smooth val="0"/>
          <c:extLst>
            <c:ext xmlns:c16="http://schemas.microsoft.com/office/drawing/2014/chart" uri="{C3380CC4-5D6E-409C-BE32-E72D297353CC}">
              <c16:uniqueId val="{00000004-C4AE-4989-AC4D-483AF067D8CF}"/>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331351944"/>
        <c:crosses val="autoZero"/>
        <c:crossBetween val="between"/>
        <c:majorUnit val="20"/>
      </c:valAx>
      <c:spPr>
        <a:noFill/>
        <a:ln>
          <a:noFill/>
        </a:ln>
        <a:effectLst/>
      </c:spPr>
    </c:plotArea>
    <c:legend>
      <c:legendPos val="t"/>
      <c:layout>
        <c:manualLayout>
          <c:xMode val="edge"/>
          <c:yMode val="edge"/>
          <c:x val="2.4784604690239669E-2"/>
          <c:y val="0.84893825222793617"/>
          <c:w val="0.95828334808641491"/>
          <c:h val="0.151061747772064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Είναι ορθή γιατί έτσι διασφαλίζεται η ομαλή λειτουργία του κράτους</c:v>
                </c:pt>
              </c:strCache>
            </c:strRef>
          </c:tx>
          <c:spPr>
            <a:ln w="38100" cap="flat" cmpd="dbl" algn="ctr">
              <a:solidFill>
                <a:schemeClr val="accent2">
                  <a:lumMod val="75000"/>
                </a:schemeClr>
              </a:solidFill>
              <a:miter lim="800000"/>
            </a:ln>
            <a:effectLst/>
          </c:spPr>
          <c:marker>
            <c:symbol val="none"/>
          </c:marker>
          <c:dLbls>
            <c:dLbl>
              <c:idx val="0"/>
              <c:layout>
                <c:manualLayout>
                  <c:x val="-4.0154650712603421E-2"/>
                  <c:y val="6.8351157597837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5D-44AA-BDE1-2632668534EE}"/>
                </c:ext>
              </c:extLst>
            </c:dLbl>
            <c:dLbl>
              <c:idx val="1"/>
              <c:layout>
                <c:manualLayout>
                  <c:x val="-3.64349278428336E-2"/>
                  <c:y val="-6.085680455745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5D-44AA-BDE1-2632668534E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Υψηλή πολιτική εμπιστοσύνη</c:v>
                </c:pt>
                <c:pt idx="1">
                  <c:v>Χαμηλή πολιτική εμπιστοσύνη</c:v>
                </c:pt>
              </c:strCache>
            </c:strRef>
          </c:cat>
          <c:val>
            <c:numRef>
              <c:f>Sheet1!$B$2:$B$3</c:f>
              <c:numCache>
                <c:formatCode>0</c:formatCode>
                <c:ptCount val="2"/>
                <c:pt idx="0">
                  <c:v>44.5</c:v>
                </c:pt>
                <c:pt idx="1">
                  <c:v>5.7</c:v>
                </c:pt>
              </c:numCache>
            </c:numRef>
          </c:val>
          <c:smooth val="0"/>
          <c:extLst>
            <c:ext xmlns:c16="http://schemas.microsoft.com/office/drawing/2014/chart" uri="{C3380CC4-5D6E-409C-BE32-E72D297353CC}">
              <c16:uniqueId val="{00000002-DB5D-44AA-BDE1-2632668534EE}"/>
            </c:ext>
          </c:extLst>
        </c:ser>
        <c:ser>
          <c:idx val="1"/>
          <c:order val="1"/>
          <c:tx>
            <c:strRef>
              <c:f>Sheet1!$C$1</c:f>
              <c:strCache>
                <c:ptCount val="1"/>
                <c:pt idx="0">
                  <c:v>Είναι λανθασμένη γιατί έτσι υπονομεύεται η ανεξαρτησία που πρέπει να έχει η Δικαιοσύνη</c:v>
                </c:pt>
              </c:strCache>
            </c:strRef>
          </c:tx>
          <c:spPr>
            <a:ln w="38100" cap="flat" cmpd="dbl" algn="ctr">
              <a:solidFill>
                <a:schemeClr val="accent1">
                  <a:lumMod val="75000"/>
                </a:schemeClr>
              </a:solidFill>
              <a:miter lim="800000"/>
            </a:ln>
            <a:effectLst/>
          </c:spPr>
          <c:marker>
            <c:symbol val="none"/>
          </c:marker>
          <c:dLbls>
            <c:dLbl>
              <c:idx val="0"/>
              <c:layout>
                <c:manualLayout>
                  <c:x val="-5.3398268518043253E-2"/>
                  <c:y val="8.30903056253012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5D-44AA-BDE1-2632668534EE}"/>
                </c:ext>
              </c:extLst>
            </c:dLbl>
            <c:dLbl>
              <c:idx val="1"/>
              <c:layout>
                <c:manualLayout>
                  <c:x val="-3.2884647566085085E-2"/>
                  <c:y val="4.5016343612247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5D-44AA-BDE1-2632668534E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Υψηλή πολιτική εμπιστοσύνη</c:v>
                </c:pt>
                <c:pt idx="1">
                  <c:v>Χαμηλή πολιτική εμπιστοσύνη</c:v>
                </c:pt>
              </c:strCache>
            </c:strRef>
          </c:cat>
          <c:val>
            <c:numRef>
              <c:f>Sheet1!$C$2:$C$3</c:f>
              <c:numCache>
                <c:formatCode>0</c:formatCode>
                <c:ptCount val="2"/>
                <c:pt idx="0">
                  <c:v>52.1</c:v>
                </c:pt>
                <c:pt idx="1">
                  <c:v>93.4</c:v>
                </c:pt>
              </c:numCache>
            </c:numRef>
          </c:val>
          <c:smooth val="0"/>
          <c:extLst>
            <c:ext xmlns:c16="http://schemas.microsoft.com/office/drawing/2014/chart" uri="{C3380CC4-5D6E-409C-BE32-E72D297353CC}">
              <c16:uniqueId val="{00000004-DB5D-44AA-BDE1-2632668534EE}"/>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331351944"/>
        <c:crosses val="autoZero"/>
        <c:crossBetween val="between"/>
        <c:majorUnit val="20"/>
      </c:valAx>
      <c:spPr>
        <a:noFill/>
        <a:ln>
          <a:noFill/>
        </a:ln>
        <a:effectLst/>
      </c:spPr>
    </c:plotArea>
    <c:legend>
      <c:legendPos val="t"/>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legendEntry>
      <c:layout>
        <c:manualLayout>
          <c:xMode val="edge"/>
          <c:yMode val="edge"/>
          <c:x val="0"/>
          <c:y val="0.85399786068987749"/>
          <c:w val="0.99948003258335272"/>
          <c:h val="0.1460021393101223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03461198366251"/>
          <c:y val="0.2347159872924417"/>
          <c:w val="0.41270509635493424"/>
          <c:h val="0.71787328452540444"/>
        </c:manualLayout>
      </c:layout>
      <c:pieChart>
        <c:varyColors val="1"/>
        <c:ser>
          <c:idx val="0"/>
          <c:order val="0"/>
          <c:tx>
            <c:strRef>
              <c:f>Sheet1!$B$1</c:f>
              <c:strCache>
                <c:ptCount val="1"/>
                <c:pt idx="0">
                  <c:v>Series 1</c:v>
                </c:pt>
              </c:strCache>
            </c:strRef>
          </c:tx>
          <c:dPt>
            <c:idx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bubble3D val="0"/>
            <c:spPr>
              <a:solidFill>
                <a:schemeClr val="accent1">
                  <a:lumMod val="75000"/>
                  <a:alpha val="70000"/>
                </a:schemeClr>
              </a:solidFill>
              <a:ln>
                <a:noFill/>
              </a:ln>
              <a:effectLst/>
            </c:spPr>
            <c:extLst>
              <c:ext xmlns:c16="http://schemas.microsoft.com/office/drawing/2014/chart" uri="{C3380CC4-5D6E-409C-BE32-E72D297353CC}">
                <c16:uniqueId val="{00000005-EE79-4FA8-8ADE-2B743D62186D}"/>
              </c:ext>
            </c:extLst>
          </c:dPt>
          <c:dPt>
            <c:idx val="2"/>
            <c:bubble3D val="0"/>
            <c:spPr>
              <a:solidFill>
                <a:schemeClr val="tx1">
                  <a:lumMod val="50000"/>
                  <a:lumOff val="50000"/>
                  <a:alpha val="50000"/>
                </a:schemeClr>
              </a:solidFill>
              <a:ln>
                <a:noFill/>
              </a:ln>
              <a:effectLst/>
            </c:spPr>
            <c:extLst>
              <c:ext xmlns:c16="http://schemas.microsoft.com/office/drawing/2014/chart" uri="{C3380CC4-5D6E-409C-BE32-E72D297353CC}">
                <c16:uniqueId val="{00000001-915A-413E-8B10-3CBC9118499E}"/>
              </c:ext>
            </c:extLst>
          </c:dPt>
          <c:dLbls>
            <c:dLbl>
              <c:idx val="2"/>
              <c:layout>
                <c:manualLayout>
                  <c:x val="-3.1500800033685626E-2"/>
                  <c:y val="-7.1951513523906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A-413E-8B10-3CBC911849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Είναι ορθή γιατί έτσι διασφαλίζεται η ομαλή λειτουργία του κράτους</c:v>
                </c:pt>
                <c:pt idx="1">
                  <c:v>Είναι λανθασμένη γιατί έτσι υπονομεύεται η ανεξαρτησία που πρέπει να έχει η Δικαιοσύνη</c:v>
                </c:pt>
                <c:pt idx="2">
                  <c:v>ΔΓ/ΔΑ (αυθ.)</c:v>
                </c:pt>
              </c:strCache>
            </c:strRef>
          </c:cat>
          <c:val>
            <c:numRef>
              <c:f>Sheet1!$B$2:$B$4</c:f>
              <c:numCache>
                <c:formatCode>0</c:formatCode>
                <c:ptCount val="3"/>
                <c:pt idx="0">
                  <c:v>14.3</c:v>
                </c:pt>
                <c:pt idx="1">
                  <c:v>84.2</c:v>
                </c:pt>
                <c:pt idx="2">
                  <c:v>1.5</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firstSliceAng val="150"/>
      </c:pieChart>
      <c:spPr>
        <a:pattFill>
          <a:fgClr>
            <a:srgbClr val="000000">
              <a:alpha val="0"/>
            </a:srgbClr>
          </a:fgClr>
          <a:bgClr>
            <a:srgbClr val="FFFFFF"/>
          </a:bgClr>
        </a:pattFill>
        <a:ln w="25400">
          <a:noFill/>
        </a:ln>
        <a:effectLst/>
      </c:spPr>
    </c:plotArea>
    <c:legend>
      <c:legendPos val="t"/>
      <c:layout>
        <c:manualLayout>
          <c:xMode val="edge"/>
          <c:yMode val="edge"/>
          <c:x val="9.4075013684786712E-2"/>
          <c:y val="5.6326771016757253E-2"/>
          <c:w val="0.89206387637374207"/>
          <c:h val="0.1779055111862523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Είναι ορθή γιατί έτσι διασφαλίζεται η ομαλή λειτουργία του κράτους</c:v>
                </c:pt>
              </c:strCache>
            </c:strRef>
          </c:tx>
          <c:spPr>
            <a:ln w="38100" cap="flat" cmpd="dbl" algn="ctr">
              <a:solidFill>
                <a:schemeClr val="accent2">
                  <a:lumMod val="75000"/>
                </a:schemeClr>
              </a:solidFill>
              <a:miter lim="800000"/>
            </a:ln>
            <a:effectLst/>
          </c:spPr>
          <c:marker>
            <c:symbol val="none"/>
          </c:marker>
          <c:dPt>
            <c:idx val="2"/>
            <c:marker>
              <c:symbol val="none"/>
            </c:marker>
            <c:bubble3D val="0"/>
            <c:extLst>
              <c:ext xmlns:c16="http://schemas.microsoft.com/office/drawing/2014/chart" uri="{C3380CC4-5D6E-409C-BE32-E72D297353CC}">
                <c16:uniqueId val="{00000002-710E-4192-9B01-61E2110A4592}"/>
              </c:ext>
            </c:extLst>
          </c:dPt>
          <c:dPt>
            <c:idx val="3"/>
            <c:marker>
              <c:symbol val="none"/>
            </c:marker>
            <c:bubble3D val="0"/>
            <c:extLst>
              <c:ext xmlns:c16="http://schemas.microsoft.com/office/drawing/2014/chart" uri="{C3380CC4-5D6E-409C-BE32-E72D297353CC}">
                <c16:uniqueId val="{00000003-710E-4192-9B01-61E2110A4592}"/>
              </c:ext>
            </c:extLst>
          </c:dPt>
          <c:dPt>
            <c:idx val="4"/>
            <c:marker>
              <c:symbol val="none"/>
            </c:marker>
            <c:bubble3D val="0"/>
            <c:extLst>
              <c:ext xmlns:c16="http://schemas.microsoft.com/office/drawing/2014/chart" uri="{C3380CC4-5D6E-409C-BE32-E72D297353CC}">
                <c16:uniqueId val="{00000002-B98B-4DFC-91F2-354645C51AB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6.4</c:v>
                </c:pt>
                <c:pt idx="1">
                  <c:v>8</c:v>
                </c:pt>
                <c:pt idx="2">
                  <c:v>15</c:v>
                </c:pt>
                <c:pt idx="3">
                  <c:v>31.8</c:v>
                </c:pt>
                <c:pt idx="4">
                  <c:v>18.3</c:v>
                </c:pt>
              </c:numCache>
            </c:numRef>
          </c:val>
          <c:smooth val="0"/>
          <c:extLst>
            <c:ext xmlns:c16="http://schemas.microsoft.com/office/drawing/2014/chart" uri="{C3380CC4-5D6E-409C-BE32-E72D297353CC}">
              <c16:uniqueId val="{00000004-710E-4192-9B01-61E2110A4592}"/>
            </c:ext>
          </c:extLst>
        </c:ser>
        <c:ser>
          <c:idx val="1"/>
          <c:order val="1"/>
          <c:tx>
            <c:strRef>
              <c:f>Sheet1!$C$1</c:f>
              <c:strCache>
                <c:ptCount val="1"/>
                <c:pt idx="0">
                  <c:v>Είναι λανθασμένη γιατί έτσι υπονομεύεται η ανεξαρτησία που πρέπει να έχει η Δικαιοσύνη</c:v>
                </c:pt>
              </c:strCache>
            </c:strRef>
          </c:tx>
          <c:spPr>
            <a:ln w="38100" cap="flat" cmpd="dbl" algn="ctr">
              <a:solidFill>
                <a:schemeClr val="accent1">
                  <a:lumMod val="7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92.6</c:v>
                </c:pt>
                <c:pt idx="1">
                  <c:v>91.2</c:v>
                </c:pt>
                <c:pt idx="2">
                  <c:v>82.9</c:v>
                </c:pt>
                <c:pt idx="3">
                  <c:v>66.599999999999994</c:v>
                </c:pt>
                <c:pt idx="4">
                  <c:v>79.900000000000006</c:v>
                </c:pt>
              </c:numCache>
            </c:numRef>
          </c:val>
          <c:smooth val="0"/>
          <c:extLst>
            <c:ext xmlns:c16="http://schemas.microsoft.com/office/drawing/2014/chart" uri="{C3380CC4-5D6E-409C-BE32-E72D297353CC}">
              <c16:uniqueId val="{00000005-710E-4192-9B01-61E2110A4592}"/>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3313519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42512594861273"/>
          <c:y val="1.9168796098469668E-2"/>
          <c:w val="0.66150993612471798"/>
          <c:h val="0.92997333467717058"/>
        </c:manualLayout>
      </c:layout>
      <c:barChart>
        <c:barDir val="bar"/>
        <c:grouping val="clustered"/>
        <c:varyColors val="0"/>
        <c:ser>
          <c:idx val="0"/>
          <c:order val="0"/>
          <c:tx>
            <c:strRef>
              <c:f>Sheet1!$B$1</c:f>
              <c:strCache>
                <c:ptCount val="1"/>
                <c:pt idx="0">
                  <c:v>1  δεν διασφαλίζεται στην πράξη καθόλου </c:v>
                </c:pt>
              </c:strCache>
            </c:strRef>
          </c:tx>
          <c:spPr>
            <a:solidFill>
              <a:schemeClr val="accent2">
                <a:lumMod val="50000"/>
              </a:schemeClr>
            </a:solidFill>
            <a:ln>
              <a:noFill/>
            </a:ln>
            <a:effectLst/>
          </c:spPr>
          <c:invertIfNegative val="0"/>
          <c:dPt>
            <c:idx val="0"/>
            <c:invertIfNegative val="0"/>
            <c:bubble3D val="0"/>
            <c:spPr>
              <a:solidFill>
                <a:schemeClr val="accent2">
                  <a:lumMod val="50000"/>
                </a:schemeClr>
              </a:solidFill>
              <a:ln>
                <a:noFill/>
              </a:ln>
              <a:effectLst/>
            </c:spPr>
            <c:extLst>
              <c:ext xmlns:c16="http://schemas.microsoft.com/office/drawing/2014/chart" uri="{C3380CC4-5D6E-409C-BE32-E72D297353CC}">
                <c16:uniqueId val="{00000001-EFF6-473F-A537-6029C310B2E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Από μια αρχή αποτελούμενη από δικαστές, δικηγόρους και εκπροσώπους κοινωνικών φορέων</c:v>
                </c:pt>
                <c:pt idx="1">
                  <c:v>Από τη Βουλή με ευρεία πλειοψηφία</c:v>
                </c:pt>
                <c:pt idx="2">
                  <c:v>Από τους ίδιους τους δικαστές</c:v>
                </c:pt>
                <c:pt idx="3">
                  <c:v>Από τον/την Πρόεδρο της Δημοκρατίας, κατόπιν προτάσεων των κοινοβουλευτικών κομμάτων</c:v>
                </c:pt>
                <c:pt idx="4">
                  <c:v>Από την Κυβέρνηση, όπως συμβαίνει σήμερα</c:v>
                </c:pt>
                <c:pt idx="5">
                  <c:v>ΔΓ/ΔΑ (αυθ.)</c:v>
                </c:pt>
              </c:strCache>
            </c:strRef>
          </c:cat>
          <c:val>
            <c:numRef>
              <c:f>Sheet1!$B$2:$B$7</c:f>
              <c:numCache>
                <c:formatCode>0</c:formatCode>
                <c:ptCount val="6"/>
                <c:pt idx="0">
                  <c:v>56.2</c:v>
                </c:pt>
                <c:pt idx="1">
                  <c:v>15.5</c:v>
                </c:pt>
                <c:pt idx="2">
                  <c:v>14.9</c:v>
                </c:pt>
                <c:pt idx="3">
                  <c:v>7.3</c:v>
                </c:pt>
                <c:pt idx="4">
                  <c:v>4.2</c:v>
                </c:pt>
                <c:pt idx="5">
                  <c:v>2</c:v>
                </c:pt>
              </c:numCache>
            </c:numRef>
          </c:val>
          <c:extLst>
            <c:ext xmlns:c16="http://schemas.microsoft.com/office/drawing/2014/chart" uri="{C3380CC4-5D6E-409C-BE32-E72D297353CC}">
              <c16:uniqueId val="{00000006-9280-48BC-A884-7C532B1C74AF}"/>
            </c:ext>
          </c:extLst>
        </c:ser>
        <c:dLbls>
          <c:showLegendKey val="0"/>
          <c:showVal val="0"/>
          <c:showCatName val="0"/>
          <c:showSerName val="0"/>
          <c:showPercent val="0"/>
          <c:showBubbleSize val="0"/>
        </c:dLbls>
        <c:gapWidth val="8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j-lt"/>
                <a:ea typeface="+mn-ea"/>
                <a:cs typeface="+mn-cs"/>
              </a:defRPr>
            </a:pPr>
            <a:endParaRPr lang="el-GR"/>
          </a:p>
        </c:txPr>
        <c:crossAx val="820627248"/>
        <c:crosses val="autoZero"/>
        <c:auto val="1"/>
        <c:lblAlgn val="ctr"/>
        <c:lblOffset val="100"/>
        <c:noMultiLvlLbl val="0"/>
      </c:catAx>
      <c:valAx>
        <c:axId val="820627248"/>
        <c:scaling>
          <c:orientation val="minMax"/>
          <c:max val="70"/>
        </c:scaling>
        <c:delete val="1"/>
        <c:axPos val="t"/>
        <c:numFmt formatCode="0" sourceLinked="1"/>
        <c:majorTickMark val="out"/>
        <c:minorTickMark val="none"/>
        <c:tickLblPos val="nextTo"/>
        <c:crossAx val="8206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bg1">
                <a:lumMod val="85000"/>
              </a:schemeClr>
            </a:solidFill>
            <a:ln>
              <a:noFill/>
            </a:ln>
            <a:effectLst/>
          </c:spPr>
          <c:invertIfNegative val="0"/>
          <c:dLbls>
            <c:dLbl>
              <c:idx val="0"/>
              <c:layout>
                <c:manualLayout>
                  <c:x val="-1.094391244870041E-2"/>
                  <c:y val="5.69879518072288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B2-4015-B325-16EDB1A65B01}"/>
                </c:ext>
              </c:extLst>
            </c:dLbl>
            <c:dLbl>
              <c:idx val="1"/>
              <c:layout>
                <c:manualLayout>
                  <c:x val="-6.0285538894805629E-3"/>
                  <c:y val="6.40097749783429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BA-4664-A330-9547588E8E9E}"/>
                </c:ext>
              </c:extLst>
            </c:dLbl>
            <c:dLbl>
              <c:idx val="2"/>
              <c:layout>
                <c:manualLayout>
                  <c:x val="-7.2342646673766754E-3"/>
                  <c:y val="6.6835813608733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BA-4664-A330-9547588E8E9E}"/>
                </c:ext>
              </c:extLst>
            </c:dLbl>
            <c:dLbl>
              <c:idx val="3"/>
              <c:layout>
                <c:manualLayout>
                  <c:x val="-8.439975445272788E-3"/>
                  <c:y val="6.68358136087333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BA-4664-A330-9547588E8E9E}"/>
                </c:ext>
              </c:extLst>
            </c:dLbl>
            <c:dLbl>
              <c:idx val="4"/>
              <c:layout>
                <c:manualLayout>
                  <c:x val="-6.0285538894805629E-3"/>
                  <c:y val="6.68358136087333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BA-4664-A330-9547588E8E9E}"/>
                </c:ext>
              </c:extLst>
            </c:dLbl>
            <c:dLbl>
              <c:idx val="5"/>
              <c:layout>
                <c:manualLayout>
                  <c:x val="-3.6171323336883377E-3"/>
                  <c:y val="6.6835813608733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BA-4664-A330-9547588E8E9E}"/>
                </c:ext>
              </c:extLst>
            </c:dLbl>
            <c:dLbl>
              <c:idx val="6"/>
              <c:layout>
                <c:manualLayout>
                  <c:x val="-7.2342646673766754E-3"/>
                  <c:y val="6.68358136087333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ABA-4664-A330-9547588E8E9E}"/>
                </c:ext>
              </c:extLst>
            </c:dLbl>
            <c:dLbl>
              <c:idx val="7"/>
              <c:layout>
                <c:manualLayout>
                  <c:x val="-3.6171323336884262E-3"/>
                  <c:y val="6.6835813608733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ABA-4664-A330-9547588E8E9E}"/>
                </c:ext>
              </c:extLst>
            </c:dLbl>
            <c:dLbl>
              <c:idx val="8"/>
              <c:layout>
                <c:manualLayout>
                  <c:x val="-6.0285538894806513E-3"/>
                  <c:y val="6.30747344803193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ABA-4664-A330-9547588E8E9E}"/>
                </c:ext>
              </c:extLst>
            </c:dLbl>
            <c:dLbl>
              <c:idx val="9"/>
              <c:layout>
                <c:manualLayout>
                  <c:x val="-7.2342646673766754E-3"/>
                  <c:y val="5.5190531746983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BA-4664-A330-9547588E8E9E}"/>
                </c:ext>
              </c:extLst>
            </c:dLbl>
            <c:dLbl>
              <c:idx val="10"/>
              <c:layout>
                <c:manualLayout>
                  <c:x val="-8.439975445272788E-3"/>
                  <c:y val="5.01321451213116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ABA-4664-A330-9547588E8E9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Poppins Light" pitchFamily="2" charset="77"/>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Sheet1!$A$2:$A$12</c:f>
              <c:strCache>
                <c:ptCount val="11"/>
                <c:pt idx="0">
                  <c:v> Οικογένεια  </c:v>
                </c:pt>
                <c:pt idx="1">
                  <c:v> Ένοπλες δυνάμεις  </c:v>
                </c:pt>
                <c:pt idx="2">
                  <c:v> Εκκλησία  </c:v>
                </c:pt>
                <c:pt idx="3">
                  <c:v> Αστυνομία  </c:v>
                </c:pt>
                <c:pt idx="4">
                  <c:v> Δικαιοσύνη  </c:v>
                </c:pt>
                <c:pt idx="5">
                  <c:v> Κυβέρνηση  </c:v>
                </c:pt>
                <c:pt idx="6">
                  <c:v> Τράπεζες  </c:v>
                </c:pt>
                <c:pt idx="7">
                  <c:v> Κοινοβούλιο  </c:v>
                </c:pt>
                <c:pt idx="8">
                  <c:v> ΜΜΕ  </c:v>
                </c:pt>
                <c:pt idx="9">
                  <c:v> Συνδικάτα  </c:v>
                </c:pt>
                <c:pt idx="10">
                  <c:v> Πολιτικά Κόμματα  </c:v>
                </c:pt>
              </c:strCache>
            </c:strRef>
          </c:cat>
          <c:val>
            <c:numRef>
              <c:f>Sheet1!$B$2:$B$12</c:f>
              <c:numCache>
                <c:formatCode>0</c:formatCode>
                <c:ptCount val="11"/>
                <c:pt idx="0">
                  <c:v>84</c:v>
                </c:pt>
                <c:pt idx="1">
                  <c:v>61</c:v>
                </c:pt>
                <c:pt idx="2">
                  <c:v>30</c:v>
                </c:pt>
                <c:pt idx="3">
                  <c:v>33</c:v>
                </c:pt>
                <c:pt idx="4">
                  <c:v>24</c:v>
                </c:pt>
                <c:pt idx="5">
                  <c:v>21</c:v>
                </c:pt>
                <c:pt idx="6">
                  <c:v>12</c:v>
                </c:pt>
                <c:pt idx="7">
                  <c:v>17</c:v>
                </c:pt>
                <c:pt idx="8">
                  <c:v>8</c:v>
                </c:pt>
                <c:pt idx="9">
                  <c:v>7</c:v>
                </c:pt>
                <c:pt idx="10">
                  <c:v>6</c:v>
                </c:pt>
              </c:numCache>
            </c:numRef>
          </c:val>
          <c:extLst>
            <c:ext xmlns:c16="http://schemas.microsoft.com/office/drawing/2014/chart" uri="{C3380CC4-5D6E-409C-BE32-E72D297353CC}">
              <c16:uniqueId val="{00000000-D5B2-4015-B325-16EDB1A65B01}"/>
            </c:ext>
          </c:extLst>
        </c:ser>
        <c:ser>
          <c:idx val="1"/>
          <c:order val="1"/>
          <c:tx>
            <c:strRef>
              <c:f>Sheet1!$C$1</c:f>
              <c:strCache>
                <c:ptCount val="1"/>
                <c:pt idx="0">
                  <c:v>2025</c:v>
                </c:pt>
              </c:strCache>
            </c:strRef>
          </c:tx>
          <c:spPr>
            <a:solidFill>
              <a:schemeClr val="accent2">
                <a:lumMod val="75000"/>
              </a:schemeClr>
            </a:solidFill>
            <a:ln>
              <a:noFill/>
            </a:ln>
            <a:effectLst/>
          </c:spPr>
          <c:invertIfNegative val="0"/>
          <c:dPt>
            <c:idx val="0"/>
            <c:invertIfNegative val="0"/>
            <c:bubble3D val="0"/>
            <c:extLst>
              <c:ext xmlns:c16="http://schemas.microsoft.com/office/drawing/2014/chart" uri="{C3380CC4-5D6E-409C-BE32-E72D297353CC}">
                <c16:uniqueId val="{00000001-D5B2-4015-B325-16EDB1A65B01}"/>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D5B2-4015-B325-16EDB1A65B01}"/>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Poppins Light" pitchFamily="2" charset="77"/>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Sheet1!$A$2:$A$12</c:f>
              <c:strCache>
                <c:ptCount val="11"/>
                <c:pt idx="0">
                  <c:v> Οικογένεια  </c:v>
                </c:pt>
                <c:pt idx="1">
                  <c:v> Ένοπλες δυνάμεις  </c:v>
                </c:pt>
                <c:pt idx="2">
                  <c:v> Εκκλησία  </c:v>
                </c:pt>
                <c:pt idx="3">
                  <c:v> Αστυνομία  </c:v>
                </c:pt>
                <c:pt idx="4">
                  <c:v> Δικαιοσύνη  </c:v>
                </c:pt>
                <c:pt idx="5">
                  <c:v> Κυβέρνηση  </c:v>
                </c:pt>
                <c:pt idx="6">
                  <c:v> Τράπεζες  </c:v>
                </c:pt>
                <c:pt idx="7">
                  <c:v> Κοινοβούλιο  </c:v>
                </c:pt>
                <c:pt idx="8">
                  <c:v> ΜΜΕ  </c:v>
                </c:pt>
                <c:pt idx="9">
                  <c:v> Συνδικάτα  </c:v>
                </c:pt>
                <c:pt idx="10">
                  <c:v> Πολιτικά Κόμματα  </c:v>
                </c:pt>
              </c:strCache>
            </c:strRef>
          </c:cat>
          <c:val>
            <c:numRef>
              <c:f>Sheet1!$C$2:$C$12</c:f>
              <c:numCache>
                <c:formatCode>0</c:formatCode>
                <c:ptCount val="11"/>
                <c:pt idx="0">
                  <c:v>81.900000000000006</c:v>
                </c:pt>
                <c:pt idx="1">
                  <c:v>57.7</c:v>
                </c:pt>
                <c:pt idx="2">
                  <c:v>36.4</c:v>
                </c:pt>
                <c:pt idx="3">
                  <c:v>30.6</c:v>
                </c:pt>
                <c:pt idx="4">
                  <c:v>21.6</c:v>
                </c:pt>
                <c:pt idx="5">
                  <c:v>15</c:v>
                </c:pt>
                <c:pt idx="6">
                  <c:v>12.8</c:v>
                </c:pt>
                <c:pt idx="7">
                  <c:v>12.7</c:v>
                </c:pt>
                <c:pt idx="8">
                  <c:v>7.7</c:v>
                </c:pt>
                <c:pt idx="9">
                  <c:v>7.4</c:v>
                </c:pt>
                <c:pt idx="10">
                  <c:v>6.1</c:v>
                </c:pt>
              </c:numCache>
            </c:numRef>
          </c:val>
          <c:extLst>
            <c:ext xmlns:c16="http://schemas.microsoft.com/office/drawing/2014/chart" uri="{C3380CC4-5D6E-409C-BE32-E72D297353CC}">
              <c16:uniqueId val="{00000008-D5B2-4015-B325-16EDB1A65B01}"/>
            </c:ext>
          </c:extLst>
        </c:ser>
        <c:dLbls>
          <c:dLblPos val="inEnd"/>
          <c:showLegendKey val="0"/>
          <c:showVal val="1"/>
          <c:showCatName val="0"/>
          <c:showSerName val="0"/>
          <c:showPercent val="0"/>
          <c:showBubbleSize val="0"/>
        </c:dLbls>
        <c:gapWidth val="100"/>
        <c:overlap val="46"/>
        <c:axId val="637464016"/>
        <c:axId val="323156224"/>
      </c:barChart>
      <c:catAx>
        <c:axId val="6374640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Poppins Light" pitchFamily="2" charset="77"/>
              </a:defRPr>
            </a:pPr>
            <a:endParaRPr lang="el-GR"/>
          </a:p>
        </c:txPr>
        <c:crossAx val="323156224"/>
        <c:crosses val="autoZero"/>
        <c:auto val="1"/>
        <c:lblAlgn val="ctr"/>
        <c:lblOffset val="100"/>
        <c:noMultiLvlLbl val="0"/>
      </c:catAx>
      <c:valAx>
        <c:axId val="323156224"/>
        <c:scaling>
          <c:orientation val="minMax"/>
          <c:max val="100"/>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Poppins Light" pitchFamily="2" charset="77"/>
              </a:defRPr>
            </a:pPr>
            <a:endParaRPr lang="el-GR"/>
          </a:p>
        </c:txPr>
        <c:crossAx val="637464016"/>
        <c:crosses val="autoZero"/>
        <c:crossBetween val="between"/>
        <c:majorUnit val="20"/>
      </c:valAx>
      <c:spPr>
        <a:noFill/>
        <a:ln>
          <a:noFill/>
        </a:ln>
        <a:effectLst/>
      </c:spPr>
    </c:plotArea>
    <c:legend>
      <c:legendPos val="t"/>
      <c:layout>
        <c:manualLayout>
          <c:xMode val="edge"/>
          <c:yMode val="edge"/>
          <c:x val="0.37339305810595558"/>
          <c:y val="1.6956231782342509E-2"/>
          <c:w val="0.25321378885023227"/>
          <c:h val="5.794380544570968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Poppins Light" pitchFamily="2" charset="77"/>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Poppins Light" pitchFamily="2" charset="77"/>
          <a:cs typeface="Poppins Light" pitchFamily="2" charset="77"/>
        </a:defRPr>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EE79-4FA8-8ADE-2B743D62186D}"/>
              </c:ext>
            </c:extLst>
          </c:dPt>
          <c:dPt>
            <c:idx val="2"/>
            <c:invertIfNegative val="0"/>
            <c:bubble3D val="0"/>
            <c:spPr>
              <a:solidFill>
                <a:srgbClr val="FFC000">
                  <a:alpha val="70000"/>
                </a:srgbClr>
              </a:solidFill>
              <a:ln>
                <a:noFill/>
              </a:ln>
              <a:effectLst/>
            </c:spPr>
            <c:extLst>
              <c:ext xmlns:c16="http://schemas.microsoft.com/office/drawing/2014/chart" uri="{C3380CC4-5D6E-409C-BE32-E72D297353CC}">
                <c16:uniqueId val="{00000001-915A-413E-8B10-3CBC9118499E}"/>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915A-413E-8B10-3CBC9118499E}"/>
              </c:ext>
            </c:extLst>
          </c:dPt>
          <c:dPt>
            <c:idx val="4"/>
            <c:invertIfNegative val="0"/>
            <c:bubble3D val="0"/>
            <c:spPr>
              <a:solidFill>
                <a:schemeClr val="accent1">
                  <a:lumMod val="75000"/>
                </a:schemeClr>
              </a:solidFill>
              <a:ln>
                <a:noFill/>
              </a:ln>
              <a:effectLst/>
            </c:spPr>
            <c:extLst>
              <c:ext xmlns:c16="http://schemas.microsoft.com/office/drawing/2014/chart" uri="{C3380CC4-5D6E-409C-BE32-E72D297353CC}">
                <c16:uniqueId val="{00000009-A8A7-489B-8D87-D2E9058EA5E2}"/>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0-96AD-4D81-8F01-711F248AD4F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Πολύ θετικά</c:v>
                </c:pt>
                <c:pt idx="1">
                  <c:v>Μάλλον θετικά</c:v>
                </c:pt>
                <c:pt idx="2">
                  <c:v>Ούτε θετικά ούτε αρνητικά</c:v>
                </c:pt>
                <c:pt idx="3">
                  <c:v>Μάλλον αρνητικά</c:v>
                </c:pt>
                <c:pt idx="4">
                  <c:v>Πολύ αρνητικά</c:v>
                </c:pt>
                <c:pt idx="5">
                  <c:v>ΔΓ/ΔΑ (αυθ.)</c:v>
                </c:pt>
              </c:strCache>
            </c:strRef>
          </c:cat>
          <c:val>
            <c:numRef>
              <c:f>Sheet1!$B$2:$B$7</c:f>
              <c:numCache>
                <c:formatCode>0</c:formatCode>
                <c:ptCount val="6"/>
                <c:pt idx="0">
                  <c:v>12.4</c:v>
                </c:pt>
                <c:pt idx="1">
                  <c:v>16.5</c:v>
                </c:pt>
                <c:pt idx="2">
                  <c:v>26.3</c:v>
                </c:pt>
                <c:pt idx="3">
                  <c:v>19.5</c:v>
                </c:pt>
                <c:pt idx="4">
                  <c:v>22</c:v>
                </c:pt>
                <c:pt idx="5">
                  <c:v>3.2</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331351944"/>
        <c:axId val="331354896"/>
      </c:bar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90"/>
          <c:min val="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Πολύ/Μάλλον θετικά</c:v>
                </c:pt>
              </c:strCache>
            </c:strRef>
          </c:tx>
          <c:spPr>
            <a:ln w="38100" cap="flat" cmpd="dbl" algn="ctr">
              <a:solidFill>
                <a:schemeClr val="accent2">
                  <a:lumMod val="75000"/>
                </a:schemeClr>
              </a:solidFill>
              <a:miter lim="800000"/>
            </a:ln>
            <a:effectLst/>
          </c:spPr>
          <c:marker>
            <c:symbol val="none"/>
          </c:marker>
          <c:dPt>
            <c:idx val="2"/>
            <c:marker>
              <c:symbol val="none"/>
            </c:marker>
            <c:bubble3D val="0"/>
            <c:extLst>
              <c:ext xmlns:c16="http://schemas.microsoft.com/office/drawing/2014/chart" uri="{C3380CC4-5D6E-409C-BE32-E72D297353CC}">
                <c16:uniqueId val="{00000000-891F-4CC7-809D-2AA01E03BF42}"/>
              </c:ext>
            </c:extLst>
          </c:dPt>
          <c:dPt>
            <c:idx val="3"/>
            <c:marker>
              <c:symbol val="none"/>
            </c:marker>
            <c:bubble3D val="0"/>
            <c:extLst>
              <c:ext xmlns:c16="http://schemas.microsoft.com/office/drawing/2014/chart" uri="{C3380CC4-5D6E-409C-BE32-E72D297353CC}">
                <c16:uniqueId val="{00000001-891F-4CC7-809D-2AA01E03BF42}"/>
              </c:ext>
            </c:extLst>
          </c:dPt>
          <c:dPt>
            <c:idx val="4"/>
            <c:marker>
              <c:symbol val="none"/>
            </c:marker>
            <c:bubble3D val="0"/>
            <c:extLst>
              <c:ext xmlns:c16="http://schemas.microsoft.com/office/drawing/2014/chart" uri="{C3380CC4-5D6E-409C-BE32-E72D297353CC}">
                <c16:uniqueId val="{00000002-891F-4CC7-809D-2AA01E03BF42}"/>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10</c:v>
                </c:pt>
                <c:pt idx="1">
                  <c:v>16.2</c:v>
                </c:pt>
                <c:pt idx="2">
                  <c:v>27</c:v>
                </c:pt>
                <c:pt idx="3">
                  <c:v>30.3</c:v>
                </c:pt>
                <c:pt idx="4">
                  <c:v>63.6</c:v>
                </c:pt>
              </c:numCache>
            </c:numRef>
          </c:val>
          <c:smooth val="0"/>
          <c:extLst>
            <c:ext xmlns:c16="http://schemas.microsoft.com/office/drawing/2014/chart" uri="{C3380CC4-5D6E-409C-BE32-E72D297353CC}">
              <c16:uniqueId val="{00000003-891F-4CC7-809D-2AA01E03BF42}"/>
            </c:ext>
          </c:extLst>
        </c:ser>
        <c:ser>
          <c:idx val="1"/>
          <c:order val="1"/>
          <c:tx>
            <c:strRef>
              <c:f>Sheet1!$C$1</c:f>
              <c:strCache>
                <c:ptCount val="1"/>
                <c:pt idx="0">
                  <c:v>Μάλλον/Πολύ αρνητικά</c:v>
                </c:pt>
              </c:strCache>
            </c:strRef>
          </c:tx>
          <c:spPr>
            <a:ln w="38100" cap="flat" cmpd="dbl" algn="ctr">
              <a:solidFill>
                <a:schemeClr val="accent1">
                  <a:lumMod val="7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77.7</c:v>
                </c:pt>
                <c:pt idx="1">
                  <c:v>60.1</c:v>
                </c:pt>
                <c:pt idx="2">
                  <c:v>40.4</c:v>
                </c:pt>
                <c:pt idx="3">
                  <c:v>33.299999999999997</c:v>
                </c:pt>
                <c:pt idx="4">
                  <c:v>16.899999999999999</c:v>
                </c:pt>
              </c:numCache>
            </c:numRef>
          </c:val>
          <c:smooth val="0"/>
          <c:extLst>
            <c:ext xmlns:c16="http://schemas.microsoft.com/office/drawing/2014/chart" uri="{C3380CC4-5D6E-409C-BE32-E72D297353CC}">
              <c16:uniqueId val="{00000004-891F-4CC7-809D-2AA01E03BF42}"/>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331351944"/>
        <c:crosses val="autoZero"/>
        <c:crossBetween val="between"/>
        <c:majorUnit val="20"/>
      </c:valAx>
      <c:spPr>
        <a:noFill/>
        <a:ln>
          <a:noFill/>
        </a:ln>
        <a:effectLst/>
      </c:spPr>
    </c:plotArea>
    <c:legend>
      <c:legendPos val="t"/>
      <c:layout>
        <c:manualLayout>
          <c:xMode val="edge"/>
          <c:yMode val="edge"/>
          <c:x val="2.4784604690239669E-2"/>
          <c:y val="0.84893825222793617"/>
          <c:w val="0.95828334808641491"/>
          <c:h val="0.151061747772064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19316744918325"/>
          <c:y val="0.10744500331470205"/>
          <c:w val="0.65597385312357681"/>
          <c:h val="0.85549028483847456"/>
        </c:manualLayout>
      </c:layout>
      <c:barChart>
        <c:barDir val="bar"/>
        <c:grouping val="stacked"/>
        <c:varyColors val="0"/>
        <c:ser>
          <c:idx val="0"/>
          <c:order val="0"/>
          <c:tx>
            <c:strRef>
              <c:f>Sheet1!$B$1</c:f>
              <c:strCache>
                <c:ptCount val="1"/>
                <c:pt idx="0">
                  <c:v>1  δεν διασφαλίζεται στην πράξη καθόλου </c:v>
                </c:pt>
              </c:strCache>
            </c:strRef>
          </c:tx>
          <c:spPr>
            <a:solidFill>
              <a:schemeClr val="accent1">
                <a:lumMod val="5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EFF6-473F-A537-6029C310B2E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Ανεμπόδιστη λειτουργία των Ανεξάρτητων Αρχών (Συνήγορος του Πολίτη, ΑΣΕΠ, Αρχή Προστασίας Δεδομένων Προσωπικού Χαρακτήρα κλπ)  </c:v>
                </c:pt>
                <c:pt idx="1">
                  <c:v> Προστασία των ανθρώπινων δικαιωμάτων και ελευθεριών  </c:v>
                </c:pt>
                <c:pt idx="2">
                  <c:v> Ισότητα όλων ενώπιον του νόμου, ανεξάρτητα από φύλο, θρησκεία, καταγωγή, πεποιθήσεις  </c:v>
                </c:pt>
                <c:pt idx="3">
                  <c:v> Διάκριση των τριών εξουσιών (νομοθετική, εκτελεστική, δικαστική)  </c:v>
                </c:pt>
                <c:pt idx="4">
                  <c:v> Αντικειμενικότητα και αμεροληψία της Δικαιοσύνης  </c:v>
                </c:pt>
                <c:pt idx="5">
                  <c:v> Ισότητα ευκαιριών για όλους  </c:v>
                </c:pt>
                <c:pt idx="6">
                  <c:v> Έλεγχος της εξουσίας και λογοδοσία προς τους πολίτες  </c:v>
                </c:pt>
              </c:strCache>
            </c:strRef>
          </c:cat>
          <c:val>
            <c:numRef>
              <c:f>Sheet1!$B$2:$B$8</c:f>
              <c:numCache>
                <c:formatCode>0</c:formatCode>
                <c:ptCount val="7"/>
                <c:pt idx="0">
                  <c:v>21.3</c:v>
                </c:pt>
                <c:pt idx="1">
                  <c:v>24</c:v>
                </c:pt>
                <c:pt idx="2">
                  <c:v>30</c:v>
                </c:pt>
                <c:pt idx="3">
                  <c:v>29.4</c:v>
                </c:pt>
                <c:pt idx="4">
                  <c:v>33.1</c:v>
                </c:pt>
                <c:pt idx="5">
                  <c:v>30.1</c:v>
                </c:pt>
                <c:pt idx="6">
                  <c:v>42</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Ανεμπόδιστη λειτουργία των Ανεξάρτητων Αρχών (Συνήγορος του Πολίτη, ΑΣΕΠ, Αρχή Προστασίας Δεδομένων Προσωπικού Χαρακτήρα κλπ)  </c:v>
                </c:pt>
                <c:pt idx="1">
                  <c:v> Προστασία των ανθρώπινων δικαιωμάτων και ελευθεριών  </c:v>
                </c:pt>
                <c:pt idx="2">
                  <c:v> Ισότητα όλων ενώπιον του νόμου, ανεξάρτητα από φύλο, θρησκεία, καταγωγή, πεποιθήσεις  </c:v>
                </c:pt>
                <c:pt idx="3">
                  <c:v> Διάκριση των τριών εξουσιών (νομοθετική, εκτελεστική, δικαστική)  </c:v>
                </c:pt>
                <c:pt idx="4">
                  <c:v> Αντικειμενικότητα και αμεροληψία της Δικαιοσύνης  </c:v>
                </c:pt>
                <c:pt idx="5">
                  <c:v> Ισότητα ευκαιριών για όλους  </c:v>
                </c:pt>
                <c:pt idx="6">
                  <c:v> Έλεγχος της εξουσίας και λογοδοσία προς τους πολίτες  </c:v>
                </c:pt>
              </c:strCache>
            </c:strRef>
          </c:cat>
          <c:val>
            <c:numRef>
              <c:f>Sheet1!$C$2:$C$8</c:f>
              <c:numCache>
                <c:formatCode>0</c:formatCode>
                <c:ptCount val="7"/>
                <c:pt idx="0">
                  <c:v>25.4</c:v>
                </c:pt>
                <c:pt idx="1">
                  <c:v>25.6</c:v>
                </c:pt>
                <c:pt idx="2">
                  <c:v>25</c:v>
                </c:pt>
                <c:pt idx="3">
                  <c:v>25.1</c:v>
                </c:pt>
                <c:pt idx="4">
                  <c:v>26.9</c:v>
                </c:pt>
                <c:pt idx="5">
                  <c:v>29.6</c:v>
                </c:pt>
                <c:pt idx="6">
                  <c:v>26.2</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3</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Ανεμπόδιστη λειτουργία των Ανεξάρτητων Αρχών (Συνήγορος του Πολίτη, ΑΣΕΠ, Αρχή Προστασίας Δεδομένων Προσωπικού Χαρακτήρα κλπ)  </c:v>
                </c:pt>
                <c:pt idx="1">
                  <c:v> Προστασία των ανθρώπινων δικαιωμάτων και ελευθεριών  </c:v>
                </c:pt>
                <c:pt idx="2">
                  <c:v> Ισότητα όλων ενώπιον του νόμου, ανεξάρτητα από φύλο, θρησκεία, καταγωγή, πεποιθήσεις  </c:v>
                </c:pt>
                <c:pt idx="3">
                  <c:v> Διάκριση των τριών εξουσιών (νομοθετική, εκτελεστική, δικαστική)  </c:v>
                </c:pt>
                <c:pt idx="4">
                  <c:v> Αντικειμενικότητα και αμεροληψία της Δικαιοσύνης  </c:v>
                </c:pt>
                <c:pt idx="5">
                  <c:v> Ισότητα ευκαιριών για όλους  </c:v>
                </c:pt>
                <c:pt idx="6">
                  <c:v> Έλεγχος της εξουσίας και λογοδοσία προς τους πολίτες  </c:v>
                </c:pt>
              </c:strCache>
            </c:strRef>
          </c:cat>
          <c:val>
            <c:numRef>
              <c:f>Sheet1!$D$2:$D$8</c:f>
              <c:numCache>
                <c:formatCode>0</c:formatCode>
                <c:ptCount val="7"/>
                <c:pt idx="0">
                  <c:v>30.1</c:v>
                </c:pt>
                <c:pt idx="1">
                  <c:v>29.4</c:v>
                </c:pt>
                <c:pt idx="2">
                  <c:v>26.2</c:v>
                </c:pt>
                <c:pt idx="3">
                  <c:v>29.8</c:v>
                </c:pt>
                <c:pt idx="4">
                  <c:v>25.7</c:v>
                </c:pt>
                <c:pt idx="5">
                  <c:v>26.7</c:v>
                </c:pt>
                <c:pt idx="6">
                  <c:v>22.5</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Ανεμπόδιστη λειτουργία των Ανεξάρτητων Αρχών (Συνήγορος του Πολίτη, ΑΣΕΠ, Αρχή Προστασίας Δεδομένων Προσωπικού Χαρακτήρα κλπ)  </c:v>
                </c:pt>
                <c:pt idx="1">
                  <c:v> Προστασία των ανθρώπινων δικαιωμάτων και ελευθεριών  </c:v>
                </c:pt>
                <c:pt idx="2">
                  <c:v> Ισότητα όλων ενώπιον του νόμου, ανεξάρτητα από φύλο, θρησκεία, καταγωγή, πεποιθήσεις  </c:v>
                </c:pt>
                <c:pt idx="3">
                  <c:v> Διάκριση των τριών εξουσιών (νομοθετική, εκτελεστική, δικαστική)  </c:v>
                </c:pt>
                <c:pt idx="4">
                  <c:v> Αντικειμενικότητα και αμεροληψία της Δικαιοσύνης  </c:v>
                </c:pt>
                <c:pt idx="5">
                  <c:v> Ισότητα ευκαιριών για όλους  </c:v>
                </c:pt>
                <c:pt idx="6">
                  <c:v> Έλεγχος της εξουσίας και λογοδοσία προς τους πολίτες  </c:v>
                </c:pt>
              </c:strCache>
            </c:strRef>
          </c:cat>
          <c:val>
            <c:numRef>
              <c:f>Sheet1!$E$2:$E$8</c:f>
              <c:numCache>
                <c:formatCode>0</c:formatCode>
                <c:ptCount val="7"/>
                <c:pt idx="0">
                  <c:v>17.7</c:v>
                </c:pt>
                <c:pt idx="1">
                  <c:v>16.8</c:v>
                </c:pt>
                <c:pt idx="2">
                  <c:v>13.3</c:v>
                </c:pt>
                <c:pt idx="3">
                  <c:v>11.5</c:v>
                </c:pt>
                <c:pt idx="4">
                  <c:v>12.2</c:v>
                </c:pt>
                <c:pt idx="5">
                  <c:v>10.199999999999999</c:v>
                </c:pt>
                <c:pt idx="6">
                  <c:v>7.2</c:v>
                </c:pt>
              </c:numCache>
            </c:numRef>
          </c:val>
          <c:extLst>
            <c:ext xmlns:c16="http://schemas.microsoft.com/office/drawing/2014/chart" uri="{C3380CC4-5D6E-409C-BE32-E72D297353CC}">
              <c16:uniqueId val="{00000000-8DDD-4956-960F-20C853D1E65C}"/>
            </c:ext>
          </c:extLst>
        </c:ser>
        <c:ser>
          <c:idx val="4"/>
          <c:order val="4"/>
          <c:tx>
            <c:strRef>
              <c:f>Sheet1!$F$1</c:f>
              <c:strCache>
                <c:ptCount val="1"/>
                <c:pt idx="0">
                  <c:v>5 διασφαλίζεται στην πράξη πλήρως</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Ανεμπόδιστη λειτουργία των Ανεξάρτητων Αρχών (Συνήγορος του Πολίτη, ΑΣΕΠ, Αρχή Προστασίας Δεδομένων Προσωπικού Χαρακτήρα κλπ)  </c:v>
                </c:pt>
                <c:pt idx="1">
                  <c:v> Προστασία των ανθρώπινων δικαιωμάτων και ελευθεριών  </c:v>
                </c:pt>
                <c:pt idx="2">
                  <c:v> Ισότητα όλων ενώπιον του νόμου, ανεξάρτητα από φύλο, θρησκεία, καταγωγή, πεποιθήσεις  </c:v>
                </c:pt>
                <c:pt idx="3">
                  <c:v> Διάκριση των τριών εξουσιών (νομοθετική, εκτελεστική, δικαστική)  </c:v>
                </c:pt>
                <c:pt idx="4">
                  <c:v> Αντικειμενικότητα και αμεροληψία της Δικαιοσύνης  </c:v>
                </c:pt>
                <c:pt idx="5">
                  <c:v> Ισότητα ευκαιριών για όλους  </c:v>
                </c:pt>
                <c:pt idx="6">
                  <c:v> Έλεγχος της εξουσίας και λογοδοσία προς τους πολίτες  </c:v>
                </c:pt>
              </c:strCache>
            </c:strRef>
          </c:cat>
          <c:val>
            <c:numRef>
              <c:f>Sheet1!$F$2:$F$8</c:f>
              <c:numCache>
                <c:formatCode>0</c:formatCode>
                <c:ptCount val="7"/>
                <c:pt idx="0">
                  <c:v>4.5</c:v>
                </c:pt>
                <c:pt idx="1">
                  <c:v>3.9</c:v>
                </c:pt>
                <c:pt idx="2">
                  <c:v>5</c:v>
                </c:pt>
                <c:pt idx="3">
                  <c:v>3</c:v>
                </c:pt>
                <c:pt idx="4">
                  <c:v>1.9</c:v>
                </c:pt>
                <c:pt idx="5">
                  <c:v>2.9</c:v>
                </c:pt>
                <c:pt idx="6">
                  <c:v>1.8</c:v>
                </c:pt>
              </c:numCache>
            </c:numRef>
          </c:val>
          <c:extLst>
            <c:ext xmlns:c16="http://schemas.microsoft.com/office/drawing/2014/chart" uri="{C3380CC4-5D6E-409C-BE32-E72D297353CC}">
              <c16:uniqueId val="{00000000-A672-4680-A8BF-257C8E2DFD30}"/>
            </c:ext>
          </c:extLst>
        </c:ser>
        <c:ser>
          <c:idx val="5"/>
          <c:order val="5"/>
          <c:tx>
            <c:strRef>
              <c:f>Sheet1!$G$1</c:f>
              <c:strCache>
                <c:ptCount val="1"/>
                <c:pt idx="0">
                  <c:v>ΔΓ/ΔΑ (αυθ.)</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Ανεμπόδιστη λειτουργία των Ανεξάρτητων Αρχών (Συνήγορος του Πολίτη, ΑΣΕΠ, Αρχή Προστασίας Δεδομένων Προσωπικού Χαρακτήρα κλπ)  </c:v>
                </c:pt>
                <c:pt idx="1">
                  <c:v> Προστασία των ανθρώπινων δικαιωμάτων και ελευθεριών  </c:v>
                </c:pt>
                <c:pt idx="2">
                  <c:v> Ισότητα όλων ενώπιον του νόμου, ανεξάρτητα από φύλο, θρησκεία, καταγωγή, πεποιθήσεις  </c:v>
                </c:pt>
                <c:pt idx="3">
                  <c:v> Διάκριση των τριών εξουσιών (νομοθετική, εκτελεστική, δικαστική)  </c:v>
                </c:pt>
                <c:pt idx="4">
                  <c:v> Αντικειμενικότητα και αμεροληψία της Δικαιοσύνης  </c:v>
                </c:pt>
                <c:pt idx="5">
                  <c:v> Ισότητα ευκαιριών για όλους  </c:v>
                </c:pt>
                <c:pt idx="6">
                  <c:v> Έλεγχος της εξουσίας και λογοδοσία προς τους πολίτες  </c:v>
                </c:pt>
              </c:strCache>
            </c:strRef>
          </c:cat>
          <c:val>
            <c:numRef>
              <c:f>Sheet1!$G$2:$G$8</c:f>
              <c:numCache>
                <c:formatCode>General</c:formatCode>
                <c:ptCount val="7"/>
                <c:pt idx="0" formatCode="###0">
                  <c:v>0.9</c:v>
                </c:pt>
                <c:pt idx="2" formatCode="###0">
                  <c:v>1</c:v>
                </c:pt>
                <c:pt idx="3" formatCode="###0">
                  <c:v>1.2</c:v>
                </c:pt>
              </c:numCache>
            </c:numRef>
          </c:val>
          <c:extLst>
            <c:ext xmlns:c16="http://schemas.microsoft.com/office/drawing/2014/chart" uri="{C3380CC4-5D6E-409C-BE32-E72D297353CC}">
              <c16:uniqueId val="{00000002-39CF-4724-921F-444DD288E6CB}"/>
            </c:ext>
          </c:extLst>
        </c:ser>
        <c:dLbls>
          <c:showLegendKey val="0"/>
          <c:showVal val="0"/>
          <c:showCatName val="0"/>
          <c:showSerName val="0"/>
          <c:showPercent val="0"/>
          <c:showBubbleSize val="0"/>
        </c:dLbls>
        <c:gapWidth val="80"/>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j-lt"/>
                <a:ea typeface="+mn-ea"/>
                <a:cs typeface="+mn-cs"/>
              </a:defRPr>
            </a:pPr>
            <a:endParaRPr lang="el-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28871272230015971"/>
          <c:y val="4.6875448006095929E-2"/>
          <c:w val="0.7101831124839435"/>
          <c:h val="4.9884094035013329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43771623334449"/>
          <c:y val="0.12647004643344106"/>
          <c:w val="0.71540600094124251"/>
          <c:h val="0.84496779550230861"/>
        </c:manualLayout>
      </c:layout>
      <c:barChart>
        <c:barDir val="bar"/>
        <c:grouping val="clustered"/>
        <c:varyColors val="0"/>
        <c:ser>
          <c:idx val="0"/>
          <c:order val="0"/>
          <c:tx>
            <c:strRef>
              <c:f>Sheet1!$B$1</c:f>
              <c:strCache>
                <c:ptCount val="1"/>
                <c:pt idx="0">
                  <c:v>Υψηλή εμπιστοσύνη</c:v>
                </c:pt>
              </c:strCache>
            </c:strRef>
          </c:tx>
          <c:spPr>
            <a:noFill/>
            <a:ln>
              <a:noFill/>
            </a:ln>
            <a:effectLst/>
          </c:spPr>
          <c:invertIfNegative val="0"/>
          <c:dLbls>
            <c:spPr>
              <a:solidFill>
                <a:schemeClr val="accent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Ανεμπόδιστη λειτουργία των Ανεξάρτητων Αρχών</c:v>
                </c:pt>
                <c:pt idx="1">
                  <c:v> Προστασία των ανθρώπινων δικαιωμάτων και ελευθεριών  </c:v>
                </c:pt>
                <c:pt idx="2">
                  <c:v> Ισότητα όλων ενώπιον του νόμου, ανεξάρτητα από φύλο, θρησκεία, καταγωγή, πεποιθήσεις  </c:v>
                </c:pt>
                <c:pt idx="3">
                  <c:v> Διάκριση των τριών εξουσιών (νομοθετική, εκτελεστική, δικαστική)  </c:v>
                </c:pt>
                <c:pt idx="4">
                  <c:v> Αντικειμενικότητα και αμεροληψία της Δικαιοσύνης  </c:v>
                </c:pt>
                <c:pt idx="5">
                  <c:v> Ισότητα ευκαιριών για όλους  </c:v>
                </c:pt>
                <c:pt idx="6">
                  <c:v> Έλεγχος της εξουσίας και λογοδοσία προς τους πολίτες  </c:v>
                </c:pt>
              </c:strCache>
            </c:strRef>
          </c:cat>
          <c:val>
            <c:numRef>
              <c:f>Sheet1!$B$2:$B$8</c:f>
              <c:numCache>
                <c:formatCode>0</c:formatCode>
                <c:ptCount val="7"/>
                <c:pt idx="0">
                  <c:v>57.6</c:v>
                </c:pt>
                <c:pt idx="1">
                  <c:v>60.5</c:v>
                </c:pt>
                <c:pt idx="2">
                  <c:v>54.8</c:v>
                </c:pt>
                <c:pt idx="3">
                  <c:v>51</c:v>
                </c:pt>
                <c:pt idx="4">
                  <c:v>53.7</c:v>
                </c:pt>
                <c:pt idx="5">
                  <c:v>39.200000000000003</c:v>
                </c:pt>
                <c:pt idx="6">
                  <c:v>38.4</c:v>
                </c:pt>
              </c:numCache>
            </c:numRef>
          </c:val>
          <c:extLst>
            <c:ext xmlns:c16="http://schemas.microsoft.com/office/drawing/2014/chart" uri="{C3380CC4-5D6E-409C-BE32-E72D297353CC}">
              <c16:uniqueId val="{00000000-7C4D-4444-B130-C57524BF1158}"/>
            </c:ext>
          </c:extLst>
        </c:ser>
        <c:ser>
          <c:idx val="1"/>
          <c:order val="1"/>
          <c:tx>
            <c:strRef>
              <c:f>Sheet1!$C$1</c:f>
              <c:strCache>
                <c:ptCount val="1"/>
                <c:pt idx="0">
                  <c:v>Χαμηλή εμπιστοσύνη</c:v>
                </c:pt>
              </c:strCache>
            </c:strRef>
          </c:tx>
          <c:spPr>
            <a:no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Ανεμπόδιστη λειτουργία των Ανεξάρτητων Αρχών</c:v>
                </c:pt>
                <c:pt idx="1">
                  <c:v> Προστασία των ανθρώπινων δικαιωμάτων και ελευθεριών  </c:v>
                </c:pt>
                <c:pt idx="2">
                  <c:v> Ισότητα όλων ενώπιον του νόμου, ανεξάρτητα από φύλο, θρησκεία, καταγωγή, πεποιθήσεις  </c:v>
                </c:pt>
                <c:pt idx="3">
                  <c:v> Διάκριση των τριών εξουσιών (νομοθετική, εκτελεστική, δικαστική)  </c:v>
                </c:pt>
                <c:pt idx="4">
                  <c:v> Αντικειμενικότητα και αμεροληψία της Δικαιοσύνης  </c:v>
                </c:pt>
                <c:pt idx="5">
                  <c:v> Ισότητα ευκαιριών για όλους  </c:v>
                </c:pt>
                <c:pt idx="6">
                  <c:v> Έλεγχος της εξουσίας και λογοδοσία προς τους πολίτες  </c:v>
                </c:pt>
              </c:strCache>
            </c:strRef>
          </c:cat>
          <c:val>
            <c:numRef>
              <c:f>Sheet1!$C$2:$C$8</c:f>
              <c:numCache>
                <c:formatCode>0</c:formatCode>
                <c:ptCount val="7"/>
                <c:pt idx="0">
                  <c:v>11.9</c:v>
                </c:pt>
                <c:pt idx="1">
                  <c:v>9</c:v>
                </c:pt>
                <c:pt idx="2">
                  <c:v>9.6999999999999993</c:v>
                </c:pt>
                <c:pt idx="3">
                  <c:v>4.4000000000000004</c:v>
                </c:pt>
                <c:pt idx="4">
                  <c:v>4.5</c:v>
                </c:pt>
                <c:pt idx="5">
                  <c:v>7.1</c:v>
                </c:pt>
                <c:pt idx="6">
                  <c:v>3.4</c:v>
                </c:pt>
              </c:numCache>
            </c:numRef>
          </c:val>
          <c:extLst>
            <c:ext xmlns:c16="http://schemas.microsoft.com/office/drawing/2014/chart" uri="{C3380CC4-5D6E-409C-BE32-E72D297353CC}">
              <c16:uniqueId val="{00000001-7C4D-4444-B130-C57524BF1158}"/>
            </c:ext>
          </c:extLst>
        </c:ser>
        <c:ser>
          <c:idx val="2"/>
          <c:order val="2"/>
          <c:tx>
            <c:strRef>
              <c:f>Sheet1!$D$1</c:f>
              <c:strCache>
                <c:ptCount val="1"/>
                <c:pt idx="0">
                  <c:v>Σύνολο</c:v>
                </c:pt>
              </c:strCache>
            </c:strRef>
          </c:tx>
          <c:spPr>
            <a:noFill/>
            <a:ln>
              <a:noFill/>
            </a:ln>
            <a:effectLst/>
          </c:spPr>
          <c:invertIfNegative val="0"/>
          <c:dLbls>
            <c:spPr>
              <a:solidFill>
                <a:schemeClr val="accent4">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Ανεμπόδιστη λειτουργία των Ανεξάρτητων Αρχών</c:v>
                </c:pt>
                <c:pt idx="1">
                  <c:v> Προστασία των ανθρώπινων δικαιωμάτων και ελευθεριών  </c:v>
                </c:pt>
                <c:pt idx="2">
                  <c:v> Ισότητα όλων ενώπιον του νόμου, ανεξάρτητα από φύλο, θρησκεία, καταγωγή, πεποιθήσεις  </c:v>
                </c:pt>
                <c:pt idx="3">
                  <c:v> Διάκριση των τριών εξουσιών (νομοθετική, εκτελεστική, δικαστική)  </c:v>
                </c:pt>
                <c:pt idx="4">
                  <c:v> Αντικειμενικότητα και αμεροληψία της Δικαιοσύνης  </c:v>
                </c:pt>
                <c:pt idx="5">
                  <c:v> Ισότητα ευκαιριών για όλους  </c:v>
                </c:pt>
                <c:pt idx="6">
                  <c:v> Έλεγχος της εξουσίας και λογοδοσία προς τους πολίτες  </c:v>
                </c:pt>
              </c:strCache>
            </c:strRef>
          </c:cat>
          <c:val>
            <c:numRef>
              <c:f>Sheet1!$D$2:$D$8</c:f>
              <c:numCache>
                <c:formatCode>General</c:formatCode>
                <c:ptCount val="7"/>
                <c:pt idx="0">
                  <c:v>23</c:v>
                </c:pt>
                <c:pt idx="1">
                  <c:v>21</c:v>
                </c:pt>
                <c:pt idx="2">
                  <c:v>18</c:v>
                </c:pt>
                <c:pt idx="3">
                  <c:v>15</c:v>
                </c:pt>
                <c:pt idx="4">
                  <c:v>14</c:v>
                </c:pt>
                <c:pt idx="5">
                  <c:v>13</c:v>
                </c:pt>
                <c:pt idx="6">
                  <c:v>9</c:v>
                </c:pt>
              </c:numCache>
            </c:numRef>
          </c:val>
          <c:extLst>
            <c:ext xmlns:c16="http://schemas.microsoft.com/office/drawing/2014/chart" uri="{C3380CC4-5D6E-409C-BE32-E72D297353CC}">
              <c16:uniqueId val="{00000000-7F5A-4B8D-B8A0-AA9994D1DC22}"/>
            </c:ext>
          </c:extLst>
        </c:ser>
        <c:dLbls>
          <c:showLegendKey val="0"/>
          <c:showVal val="0"/>
          <c:showCatName val="0"/>
          <c:showSerName val="0"/>
          <c:showPercent val="0"/>
          <c:showBubbleSize val="0"/>
        </c:dLbls>
        <c:gapWidth val="180"/>
        <c:overlap val="100"/>
        <c:axId val="957560008"/>
        <c:axId val="957550288"/>
      </c:barChart>
      <c:catAx>
        <c:axId val="95756000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crossAx val="957550288"/>
        <c:crosses val="autoZero"/>
        <c:auto val="1"/>
        <c:lblAlgn val="ctr"/>
        <c:lblOffset val="100"/>
        <c:noMultiLvlLbl val="0"/>
      </c:catAx>
      <c:valAx>
        <c:axId val="957550288"/>
        <c:scaling>
          <c:orientation val="minMax"/>
          <c:max val="100"/>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957560008"/>
        <c:crosses val="autoZero"/>
        <c:crossBetween val="midCat"/>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99986018121081"/>
          <c:y val="0.10744494426679675"/>
          <c:w val="0.74593520189211981"/>
          <c:h val="0.85549028483847456"/>
        </c:manualLayout>
      </c:layout>
      <c:barChart>
        <c:barDir val="bar"/>
        <c:grouping val="stacked"/>
        <c:varyColors val="0"/>
        <c:ser>
          <c:idx val="0"/>
          <c:order val="0"/>
          <c:tx>
            <c:strRef>
              <c:f>Sheet1!$B$1</c:f>
              <c:strCache>
                <c:ptCount val="1"/>
                <c:pt idx="0">
                  <c:v>Πολύ</c:v>
                </c:pt>
              </c:strCache>
            </c:strRef>
          </c:tx>
          <c:spPr>
            <a:solidFill>
              <a:schemeClr val="accent4">
                <a:lumMod val="50000"/>
              </a:schemeClr>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EFF6-473F-A537-6029C310B2E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Αργή  </c:v>
                </c:pt>
                <c:pt idx="1">
                  <c:v> Πολιτικά ελεγχόμενη  </c:v>
                </c:pt>
                <c:pt idx="2">
                  <c:v> Ανεπαρκής στην οργάνωση  </c:v>
                </c:pt>
                <c:pt idx="3">
                  <c:v> Νομικά δαιδαλώδης (πολυνομία)  </c:v>
                </c:pt>
                <c:pt idx="4">
                  <c:v> Κοινωνικά άδικη  </c:v>
                </c:pt>
                <c:pt idx="5">
                  <c:v> Οικονομικά ελεγχόμενη  </c:v>
                </c:pt>
                <c:pt idx="6">
                  <c:v> Υπερβολικά επιεικής  </c:v>
                </c:pt>
                <c:pt idx="7">
                  <c:v> Υπερβολικά αυστηρή  </c:v>
                </c:pt>
                <c:pt idx="8">
                  <c:v> Ανεξάρτητη  </c:v>
                </c:pt>
              </c:strCache>
            </c:strRef>
          </c:cat>
          <c:val>
            <c:numRef>
              <c:f>Sheet1!$B$2:$B$10</c:f>
              <c:numCache>
                <c:formatCode>0</c:formatCode>
                <c:ptCount val="9"/>
                <c:pt idx="0">
                  <c:v>63.7</c:v>
                </c:pt>
                <c:pt idx="1">
                  <c:v>42.9</c:v>
                </c:pt>
                <c:pt idx="2">
                  <c:v>35.299999999999997</c:v>
                </c:pt>
                <c:pt idx="3">
                  <c:v>39.799999999999997</c:v>
                </c:pt>
                <c:pt idx="4">
                  <c:v>32.200000000000003</c:v>
                </c:pt>
                <c:pt idx="5">
                  <c:v>27.6</c:v>
                </c:pt>
                <c:pt idx="6">
                  <c:v>15.4</c:v>
                </c:pt>
                <c:pt idx="7">
                  <c:v>6.5</c:v>
                </c:pt>
                <c:pt idx="8">
                  <c:v>5.6</c:v>
                </c:pt>
              </c:numCache>
            </c:numRef>
          </c:val>
          <c:extLst>
            <c:ext xmlns:c16="http://schemas.microsoft.com/office/drawing/2014/chart" uri="{C3380CC4-5D6E-409C-BE32-E72D297353CC}">
              <c16:uniqueId val="{00000006-9280-48BC-A884-7C532B1C74AF}"/>
            </c:ext>
          </c:extLst>
        </c:ser>
        <c:ser>
          <c:idx val="1"/>
          <c:order val="1"/>
          <c:tx>
            <c:strRef>
              <c:f>Sheet1!$C$1</c:f>
              <c:strCache>
                <c:ptCount val="1"/>
                <c:pt idx="0">
                  <c:v>Αρκετά</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Αργή  </c:v>
                </c:pt>
                <c:pt idx="1">
                  <c:v> Πολιτικά ελεγχόμενη  </c:v>
                </c:pt>
                <c:pt idx="2">
                  <c:v> Ανεπαρκής στην οργάνωση  </c:v>
                </c:pt>
                <c:pt idx="3">
                  <c:v> Νομικά δαιδαλώδης (πολυνομία)  </c:v>
                </c:pt>
                <c:pt idx="4">
                  <c:v> Κοινωνικά άδικη  </c:v>
                </c:pt>
                <c:pt idx="5">
                  <c:v> Οικονομικά ελεγχόμενη  </c:v>
                </c:pt>
                <c:pt idx="6">
                  <c:v> Υπερβολικά επιεικής  </c:v>
                </c:pt>
                <c:pt idx="7">
                  <c:v> Υπερβολικά αυστηρή  </c:v>
                </c:pt>
                <c:pt idx="8">
                  <c:v> Ανεξάρτητη  </c:v>
                </c:pt>
              </c:strCache>
            </c:strRef>
          </c:cat>
          <c:val>
            <c:numRef>
              <c:f>Sheet1!$C$2:$C$10</c:f>
              <c:numCache>
                <c:formatCode>0</c:formatCode>
                <c:ptCount val="9"/>
                <c:pt idx="0">
                  <c:v>27.3</c:v>
                </c:pt>
                <c:pt idx="1">
                  <c:v>36.200000000000003</c:v>
                </c:pt>
                <c:pt idx="2">
                  <c:v>41</c:v>
                </c:pt>
                <c:pt idx="3">
                  <c:v>34.299999999999997</c:v>
                </c:pt>
                <c:pt idx="4">
                  <c:v>37.9</c:v>
                </c:pt>
                <c:pt idx="5">
                  <c:v>38.6</c:v>
                </c:pt>
                <c:pt idx="6">
                  <c:v>35.700000000000003</c:v>
                </c:pt>
                <c:pt idx="7" formatCode="###0">
                  <c:v>22.2</c:v>
                </c:pt>
                <c:pt idx="8" formatCode="###0">
                  <c:v>20.9</c:v>
                </c:pt>
              </c:numCache>
            </c:numRef>
          </c:val>
          <c:extLst>
            <c:ext xmlns:c16="http://schemas.microsoft.com/office/drawing/2014/chart" uri="{C3380CC4-5D6E-409C-BE32-E72D297353CC}">
              <c16:uniqueId val="{00000007-9280-48BC-A884-7C532B1C74AF}"/>
            </c:ext>
          </c:extLst>
        </c:ser>
        <c:ser>
          <c:idx val="2"/>
          <c:order val="2"/>
          <c:tx>
            <c:strRef>
              <c:f>Sheet1!$D$1</c:f>
              <c:strCache>
                <c:ptCount val="1"/>
                <c:pt idx="0">
                  <c:v>Όχι και τόσο</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Αργή  </c:v>
                </c:pt>
                <c:pt idx="1">
                  <c:v> Πολιτικά ελεγχόμενη  </c:v>
                </c:pt>
                <c:pt idx="2">
                  <c:v> Ανεπαρκής στην οργάνωση  </c:v>
                </c:pt>
                <c:pt idx="3">
                  <c:v> Νομικά δαιδαλώδης (πολυνομία)  </c:v>
                </c:pt>
                <c:pt idx="4">
                  <c:v> Κοινωνικά άδικη  </c:v>
                </c:pt>
                <c:pt idx="5">
                  <c:v> Οικονομικά ελεγχόμενη  </c:v>
                </c:pt>
                <c:pt idx="6">
                  <c:v> Υπερβολικά επιεικής  </c:v>
                </c:pt>
                <c:pt idx="7">
                  <c:v> Υπερβολικά αυστηρή  </c:v>
                </c:pt>
                <c:pt idx="8">
                  <c:v> Ανεξάρτητη  </c:v>
                </c:pt>
              </c:strCache>
            </c:strRef>
          </c:cat>
          <c:val>
            <c:numRef>
              <c:f>Sheet1!$D$2:$D$10</c:f>
              <c:numCache>
                <c:formatCode>0</c:formatCode>
                <c:ptCount val="9"/>
                <c:pt idx="0">
                  <c:v>5.6</c:v>
                </c:pt>
                <c:pt idx="1">
                  <c:v>14.4</c:v>
                </c:pt>
                <c:pt idx="2">
                  <c:v>16.399999999999999</c:v>
                </c:pt>
                <c:pt idx="3">
                  <c:v>18.600000000000001</c:v>
                </c:pt>
                <c:pt idx="4">
                  <c:v>25</c:v>
                </c:pt>
                <c:pt idx="5">
                  <c:v>21.4</c:v>
                </c:pt>
                <c:pt idx="6">
                  <c:v>34.1</c:v>
                </c:pt>
                <c:pt idx="7" formatCode="###0">
                  <c:v>49.4</c:v>
                </c:pt>
                <c:pt idx="8" formatCode="###0">
                  <c:v>41.4</c:v>
                </c:pt>
              </c:numCache>
            </c:numRef>
          </c:val>
          <c:extLst>
            <c:ext xmlns:c16="http://schemas.microsoft.com/office/drawing/2014/chart" uri="{C3380CC4-5D6E-409C-BE32-E72D297353CC}">
              <c16:uniqueId val="{00000008-9280-48BC-A884-7C532B1C74AF}"/>
            </c:ext>
          </c:extLst>
        </c:ser>
        <c:ser>
          <c:idx val="3"/>
          <c:order val="3"/>
          <c:tx>
            <c:strRef>
              <c:f>Sheet1!$E$1</c:f>
              <c:strCache>
                <c:ptCount val="1"/>
                <c:pt idx="0">
                  <c:v>Καθόλου</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Αργή  </c:v>
                </c:pt>
                <c:pt idx="1">
                  <c:v> Πολιτικά ελεγχόμενη  </c:v>
                </c:pt>
                <c:pt idx="2">
                  <c:v> Ανεπαρκής στην οργάνωση  </c:v>
                </c:pt>
                <c:pt idx="3">
                  <c:v> Νομικά δαιδαλώδης (πολυνομία)  </c:v>
                </c:pt>
                <c:pt idx="4">
                  <c:v> Κοινωνικά άδικη  </c:v>
                </c:pt>
                <c:pt idx="5">
                  <c:v> Οικονομικά ελεγχόμενη  </c:v>
                </c:pt>
                <c:pt idx="6">
                  <c:v> Υπερβολικά επιεικής  </c:v>
                </c:pt>
                <c:pt idx="7">
                  <c:v> Υπερβολικά αυστηρή  </c:v>
                </c:pt>
                <c:pt idx="8">
                  <c:v> Ανεξάρτητη  </c:v>
                </c:pt>
              </c:strCache>
            </c:strRef>
          </c:cat>
          <c:val>
            <c:numRef>
              <c:f>Sheet1!$E$2:$E$10</c:f>
              <c:numCache>
                <c:formatCode>0</c:formatCode>
                <c:ptCount val="9"/>
                <c:pt idx="0">
                  <c:v>2.9</c:v>
                </c:pt>
                <c:pt idx="1">
                  <c:v>6.1</c:v>
                </c:pt>
                <c:pt idx="2">
                  <c:v>5.5</c:v>
                </c:pt>
                <c:pt idx="3">
                  <c:v>6</c:v>
                </c:pt>
                <c:pt idx="4">
                  <c:v>4.7</c:v>
                </c:pt>
                <c:pt idx="5">
                  <c:v>9.6999999999999993</c:v>
                </c:pt>
                <c:pt idx="6">
                  <c:v>13.6</c:v>
                </c:pt>
                <c:pt idx="7" formatCode="###0">
                  <c:v>20.6</c:v>
                </c:pt>
                <c:pt idx="8" formatCode="###0">
                  <c:v>31.4</c:v>
                </c:pt>
              </c:numCache>
            </c:numRef>
          </c:val>
          <c:extLst>
            <c:ext xmlns:c16="http://schemas.microsoft.com/office/drawing/2014/chart" uri="{C3380CC4-5D6E-409C-BE32-E72D297353CC}">
              <c16:uniqueId val="{00000000-8DDD-4956-960F-20C853D1E65C}"/>
            </c:ext>
          </c:extLst>
        </c:ser>
        <c:ser>
          <c:idx val="4"/>
          <c:order val="4"/>
          <c:tx>
            <c:strRef>
              <c:f>Sheet1!$F$1</c:f>
              <c:strCache>
                <c:ptCount val="1"/>
                <c:pt idx="0">
                  <c:v>ΔΓ/ΔΑ (αυθ)</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Αργή  </c:v>
                </c:pt>
                <c:pt idx="1">
                  <c:v> Πολιτικά ελεγχόμενη  </c:v>
                </c:pt>
                <c:pt idx="2">
                  <c:v> Ανεπαρκής στην οργάνωση  </c:v>
                </c:pt>
                <c:pt idx="3">
                  <c:v> Νομικά δαιδαλώδης (πολυνομία)  </c:v>
                </c:pt>
                <c:pt idx="4">
                  <c:v> Κοινωνικά άδικη  </c:v>
                </c:pt>
                <c:pt idx="5">
                  <c:v> Οικονομικά ελεγχόμενη  </c:v>
                </c:pt>
                <c:pt idx="6">
                  <c:v> Υπερβολικά επιεικής  </c:v>
                </c:pt>
                <c:pt idx="7">
                  <c:v> Υπερβολικά αυστηρή  </c:v>
                </c:pt>
                <c:pt idx="8">
                  <c:v> Ανεξάρτητη  </c:v>
                </c:pt>
              </c:strCache>
            </c:strRef>
          </c:cat>
          <c:val>
            <c:numRef>
              <c:f>Sheet1!$F$2:$F$10</c:f>
              <c:numCache>
                <c:formatCode>0</c:formatCode>
                <c:ptCount val="9"/>
                <c:pt idx="1">
                  <c:v>0.5</c:v>
                </c:pt>
                <c:pt idx="2">
                  <c:v>1.8</c:v>
                </c:pt>
                <c:pt idx="3">
                  <c:v>1.3</c:v>
                </c:pt>
                <c:pt idx="5">
                  <c:v>2.4</c:v>
                </c:pt>
                <c:pt idx="6">
                  <c:v>0.9</c:v>
                </c:pt>
                <c:pt idx="7">
                  <c:v>1.4</c:v>
                </c:pt>
                <c:pt idx="8">
                  <c:v>0.6</c:v>
                </c:pt>
              </c:numCache>
            </c:numRef>
          </c:val>
          <c:extLst>
            <c:ext xmlns:c16="http://schemas.microsoft.com/office/drawing/2014/chart" uri="{C3380CC4-5D6E-409C-BE32-E72D297353CC}">
              <c16:uniqueId val="{00000000-A672-4680-A8BF-257C8E2DFD30}"/>
            </c:ext>
          </c:extLst>
        </c:ser>
        <c:dLbls>
          <c:showLegendKey val="0"/>
          <c:showVal val="0"/>
          <c:showCatName val="0"/>
          <c:showSerName val="0"/>
          <c:showPercent val="0"/>
          <c:showBubbleSize val="0"/>
        </c:dLbls>
        <c:gapWidth val="80"/>
        <c:overlap val="100"/>
        <c:axId val="820629408"/>
        <c:axId val="820627248"/>
      </c:barChart>
      <c:catAx>
        <c:axId val="8206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j-lt"/>
                <a:ea typeface="+mn-ea"/>
                <a:cs typeface="+mn-cs"/>
              </a:defRPr>
            </a:pPr>
            <a:endParaRPr lang="el-GR"/>
          </a:p>
        </c:txPr>
        <c:crossAx val="820627248"/>
        <c:crosses val="autoZero"/>
        <c:auto val="1"/>
        <c:lblAlgn val="ctr"/>
        <c:lblOffset val="100"/>
        <c:noMultiLvlLbl val="0"/>
      </c:catAx>
      <c:valAx>
        <c:axId val="820627248"/>
        <c:scaling>
          <c:orientation val="minMax"/>
          <c:max val="100"/>
        </c:scaling>
        <c:delete val="1"/>
        <c:axPos val="t"/>
        <c:numFmt formatCode="0" sourceLinked="1"/>
        <c:majorTickMark val="none"/>
        <c:minorTickMark val="none"/>
        <c:tickLblPos val="nextTo"/>
        <c:crossAx val="820629408"/>
        <c:crosses val="autoZero"/>
        <c:crossBetween val="between"/>
      </c:valAx>
      <c:spPr>
        <a:noFill/>
        <a:ln>
          <a:noFill/>
        </a:ln>
        <a:effectLst/>
      </c:spPr>
    </c:plotArea>
    <c:legend>
      <c:legendPos val="t"/>
      <c:layout>
        <c:manualLayout>
          <c:xMode val="edge"/>
          <c:yMode val="edge"/>
          <c:x val="0.18629518677904919"/>
          <c:y val="4.6875448006095929E-2"/>
          <c:w val="0.81222457607720933"/>
          <c:h val="5.5376713875756316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chemeClr val="bg1">
                <a:lumMod val="85000"/>
              </a:schemeClr>
            </a:solidFill>
            <a:ln>
              <a:noFill/>
            </a:ln>
            <a:effectLst/>
          </c:spPr>
          <c:invertIfNegative val="0"/>
          <c:dLbls>
            <c:dLbl>
              <c:idx val="0"/>
              <c:layout>
                <c:manualLayout>
                  <c:x val="-1.094391244870041E-2"/>
                  <c:y val="5.69879518072288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B2-4015-B325-16EDB1A65B01}"/>
                </c:ext>
              </c:extLst>
            </c:dLbl>
            <c:dLbl>
              <c:idx val="1"/>
              <c:layout>
                <c:manualLayout>
                  <c:x val="-9.6456862231689006E-3"/>
                  <c:y val="6.68358136087333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4E-4281-8845-68F757C581F1}"/>
                </c:ext>
              </c:extLst>
            </c:dLbl>
            <c:dLbl>
              <c:idx val="2"/>
              <c:layout>
                <c:manualLayout>
                  <c:x val="-9.6456862231689006E-3"/>
                  <c:y val="8.66180840214662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4E-4281-8845-68F757C581F1}"/>
                </c:ext>
              </c:extLst>
            </c:dLbl>
            <c:dLbl>
              <c:idx val="3"/>
              <c:layout>
                <c:manualLayout>
                  <c:x val="-1.2057107778961126E-2"/>
                  <c:y val="6.68358136087333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4E-4281-8845-68F757C581F1}"/>
                </c:ext>
              </c:extLst>
            </c:dLbl>
            <c:dLbl>
              <c:idx val="4"/>
              <c:layout>
                <c:manualLayout>
                  <c:x val="-1.0851397001065013E-2"/>
                  <c:y val="7.2487890869514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F4E-4281-8845-68F757C581F1}"/>
                </c:ext>
              </c:extLst>
            </c:dLbl>
            <c:dLbl>
              <c:idx val="5"/>
              <c:layout>
                <c:manualLayout>
                  <c:x val="-1.2057107778961126E-2"/>
                  <c:y val="6.68358136087333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4E-4281-8845-68F757C581F1}"/>
                </c:ext>
              </c:extLst>
            </c:dLbl>
            <c:dLbl>
              <c:idx val="6"/>
              <c:layout>
                <c:manualLayout>
                  <c:x val="-1.2057107778961214E-2"/>
                  <c:y val="6.6835813608733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4E-4281-8845-68F757C581F1}"/>
                </c:ext>
              </c:extLst>
            </c:dLbl>
            <c:dLbl>
              <c:idx val="7"/>
              <c:layout>
                <c:manualLayout>
                  <c:x val="-1.3262818556857238E-2"/>
                  <c:y val="6.6835813608733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F4E-4281-8845-68F757C581F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Poppins Light" pitchFamily="2" charset="77"/>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8"/>
                <c:pt idx="0">
                  <c:v> Αργή  </c:v>
                </c:pt>
                <c:pt idx="1">
                  <c:v> Πολιτικά ελεγχόμενη  </c:v>
                </c:pt>
                <c:pt idx="2">
                  <c:v> Ανεπαρκής στην οργάνωση  </c:v>
                </c:pt>
                <c:pt idx="3">
                  <c:v> Νομικά δαιδαλώδης (πολυνομία)  </c:v>
                </c:pt>
                <c:pt idx="4">
                  <c:v> Κοινωνικά άδικη  </c:v>
                </c:pt>
                <c:pt idx="5">
                  <c:v> Υπερβολικά επιεικής  </c:v>
                </c:pt>
                <c:pt idx="6">
                  <c:v> Υπερβολικά αυστηρή  </c:v>
                </c:pt>
                <c:pt idx="7">
                  <c:v> Ανεξάρτητη  </c:v>
                </c:pt>
              </c:strCache>
            </c:strRef>
          </c:cat>
          <c:val>
            <c:numRef>
              <c:f>Sheet1!$B$2:$B$9</c:f>
              <c:numCache>
                <c:formatCode>0</c:formatCode>
                <c:ptCount val="8"/>
                <c:pt idx="0">
                  <c:v>85</c:v>
                </c:pt>
                <c:pt idx="1">
                  <c:v>69</c:v>
                </c:pt>
                <c:pt idx="2">
                  <c:v>69</c:v>
                </c:pt>
                <c:pt idx="3">
                  <c:v>73</c:v>
                </c:pt>
                <c:pt idx="4">
                  <c:v>64</c:v>
                </c:pt>
                <c:pt idx="5">
                  <c:v>52</c:v>
                </c:pt>
                <c:pt idx="6">
                  <c:v>22</c:v>
                </c:pt>
                <c:pt idx="7">
                  <c:v>31</c:v>
                </c:pt>
              </c:numCache>
            </c:numRef>
          </c:val>
          <c:extLst>
            <c:ext xmlns:c16="http://schemas.microsoft.com/office/drawing/2014/chart" uri="{C3380CC4-5D6E-409C-BE32-E72D297353CC}">
              <c16:uniqueId val="{00000000-D5B2-4015-B325-16EDB1A65B01}"/>
            </c:ext>
          </c:extLst>
        </c:ser>
        <c:ser>
          <c:idx val="1"/>
          <c:order val="1"/>
          <c:tx>
            <c:strRef>
              <c:f>Sheet1!$C$1</c:f>
              <c:strCache>
                <c:ptCount val="1"/>
                <c:pt idx="0">
                  <c:v>2025</c:v>
                </c:pt>
              </c:strCache>
            </c:strRef>
          </c:tx>
          <c:spPr>
            <a:solidFill>
              <a:schemeClr val="accent2">
                <a:lumMod val="75000"/>
              </a:schemeClr>
            </a:solidFill>
            <a:ln>
              <a:noFill/>
            </a:ln>
            <a:effectLst/>
          </c:spPr>
          <c:invertIfNegative val="0"/>
          <c:dPt>
            <c:idx val="0"/>
            <c:invertIfNegative val="0"/>
            <c:bubble3D val="0"/>
            <c:extLst>
              <c:ext xmlns:c16="http://schemas.microsoft.com/office/drawing/2014/chart" uri="{C3380CC4-5D6E-409C-BE32-E72D297353CC}">
                <c16:uniqueId val="{00000001-D5B2-4015-B325-16EDB1A65B01}"/>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D5B2-4015-B325-16EDB1A65B01}"/>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D5B2-4015-B325-16EDB1A65B01}"/>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D5B2-4015-B325-16EDB1A65B01}"/>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Poppins Light" pitchFamily="2" charset="77"/>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8"/>
                <c:pt idx="0">
                  <c:v> Αργή  </c:v>
                </c:pt>
                <c:pt idx="1">
                  <c:v> Πολιτικά ελεγχόμενη  </c:v>
                </c:pt>
                <c:pt idx="2">
                  <c:v> Ανεπαρκής στην οργάνωση  </c:v>
                </c:pt>
                <c:pt idx="3">
                  <c:v> Νομικά δαιδαλώδης (πολυνομία)  </c:v>
                </c:pt>
                <c:pt idx="4">
                  <c:v> Κοινωνικά άδικη  </c:v>
                </c:pt>
                <c:pt idx="5">
                  <c:v> Υπερβολικά επιεικής  </c:v>
                </c:pt>
                <c:pt idx="6">
                  <c:v> Υπερβολικά αυστηρή  </c:v>
                </c:pt>
                <c:pt idx="7">
                  <c:v> Ανεξάρτητη  </c:v>
                </c:pt>
              </c:strCache>
            </c:strRef>
          </c:cat>
          <c:val>
            <c:numRef>
              <c:f>Sheet1!$C$2:$C$9</c:f>
              <c:numCache>
                <c:formatCode>0</c:formatCode>
                <c:ptCount val="8"/>
                <c:pt idx="0">
                  <c:v>91</c:v>
                </c:pt>
                <c:pt idx="1">
                  <c:v>79</c:v>
                </c:pt>
                <c:pt idx="2">
                  <c:v>76</c:v>
                </c:pt>
                <c:pt idx="3">
                  <c:v>74</c:v>
                </c:pt>
                <c:pt idx="4">
                  <c:v>70</c:v>
                </c:pt>
                <c:pt idx="5">
                  <c:v>51</c:v>
                </c:pt>
                <c:pt idx="6">
                  <c:v>29</c:v>
                </c:pt>
                <c:pt idx="7">
                  <c:v>27</c:v>
                </c:pt>
              </c:numCache>
            </c:numRef>
          </c:val>
          <c:extLst>
            <c:ext xmlns:c16="http://schemas.microsoft.com/office/drawing/2014/chart" uri="{C3380CC4-5D6E-409C-BE32-E72D297353CC}">
              <c16:uniqueId val="{00000008-D5B2-4015-B325-16EDB1A65B01}"/>
            </c:ext>
          </c:extLst>
        </c:ser>
        <c:dLbls>
          <c:dLblPos val="inEnd"/>
          <c:showLegendKey val="0"/>
          <c:showVal val="1"/>
          <c:showCatName val="0"/>
          <c:showSerName val="0"/>
          <c:showPercent val="0"/>
          <c:showBubbleSize val="0"/>
        </c:dLbls>
        <c:gapWidth val="100"/>
        <c:overlap val="46"/>
        <c:axId val="637464016"/>
        <c:axId val="323156224"/>
      </c:barChart>
      <c:catAx>
        <c:axId val="6374640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Poppins Light" pitchFamily="2" charset="77"/>
              </a:defRPr>
            </a:pPr>
            <a:endParaRPr lang="el-GR"/>
          </a:p>
        </c:txPr>
        <c:crossAx val="323156224"/>
        <c:crosses val="autoZero"/>
        <c:auto val="1"/>
        <c:lblAlgn val="ctr"/>
        <c:lblOffset val="100"/>
        <c:noMultiLvlLbl val="0"/>
      </c:catAx>
      <c:valAx>
        <c:axId val="323156224"/>
        <c:scaling>
          <c:orientation val="minMax"/>
          <c:max val="100"/>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Poppins Light" pitchFamily="2" charset="77"/>
              </a:defRPr>
            </a:pPr>
            <a:endParaRPr lang="el-GR"/>
          </a:p>
        </c:txPr>
        <c:crossAx val="637464016"/>
        <c:crosses val="autoZero"/>
        <c:crossBetween val="between"/>
        <c:majorUnit val="20"/>
      </c:valAx>
      <c:spPr>
        <a:noFill/>
        <a:ln>
          <a:noFill/>
        </a:ln>
        <a:effectLst/>
      </c:spPr>
    </c:plotArea>
    <c:legend>
      <c:legendPos val="t"/>
      <c:layout>
        <c:manualLayout>
          <c:xMode val="edge"/>
          <c:yMode val="edge"/>
          <c:x val="0.37339305810595558"/>
          <c:y val="1.6956231782342509E-2"/>
          <c:w val="0.25321378885023227"/>
          <c:h val="5.794380544570968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Poppins Light" pitchFamily="2" charset="77"/>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solidFill>
            <a:schemeClr val="tx1"/>
          </a:solidFill>
          <a:latin typeface="Poppins Light" pitchFamily="2" charset="77"/>
          <a:cs typeface="Poppins Light" pitchFamily="2" charset="77"/>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43771623334449"/>
          <c:y val="0.12647004643344106"/>
          <c:w val="0.71540600094124251"/>
          <c:h val="0.84496779550230861"/>
        </c:manualLayout>
      </c:layout>
      <c:barChart>
        <c:barDir val="bar"/>
        <c:grouping val="clustered"/>
        <c:varyColors val="0"/>
        <c:ser>
          <c:idx val="0"/>
          <c:order val="0"/>
          <c:tx>
            <c:strRef>
              <c:f>Sheet1!$B$1</c:f>
              <c:strCache>
                <c:ptCount val="1"/>
                <c:pt idx="0">
                  <c:v>Υψηλή εμπιστοσύνη</c:v>
                </c:pt>
              </c:strCache>
            </c:strRef>
          </c:tx>
          <c:spPr>
            <a:noFill/>
            <a:ln>
              <a:noFill/>
            </a:ln>
            <a:effectLst/>
          </c:spPr>
          <c:invertIfNegative val="0"/>
          <c:dLbls>
            <c:spPr>
              <a:solidFill>
                <a:schemeClr val="accent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Αργή  </c:v>
                </c:pt>
                <c:pt idx="1">
                  <c:v> Πολιτικά ελεγχόμενη  </c:v>
                </c:pt>
                <c:pt idx="2">
                  <c:v> Ανεπαρκής στην οργάνωση  </c:v>
                </c:pt>
                <c:pt idx="3">
                  <c:v> Νομικά δαιδαλώδης (πολυνομία)  </c:v>
                </c:pt>
                <c:pt idx="4">
                  <c:v> Κοινωνικά άδικη  </c:v>
                </c:pt>
                <c:pt idx="5">
                  <c:v> Οικονομικά ελεγχόμενη  </c:v>
                </c:pt>
                <c:pt idx="6">
                  <c:v> Υπερβολικά επιεικής  </c:v>
                </c:pt>
                <c:pt idx="7">
                  <c:v> Υπερβολικά αυστηρή  </c:v>
                </c:pt>
                <c:pt idx="8">
                  <c:v> Ανεξάρτητη  </c:v>
                </c:pt>
              </c:strCache>
            </c:strRef>
          </c:cat>
          <c:val>
            <c:numRef>
              <c:f>Sheet1!$B$2:$B$10</c:f>
              <c:numCache>
                <c:formatCode>0</c:formatCode>
                <c:ptCount val="9"/>
                <c:pt idx="0">
                  <c:v>84.3</c:v>
                </c:pt>
                <c:pt idx="1">
                  <c:v>56.9</c:v>
                </c:pt>
                <c:pt idx="2">
                  <c:v>66.3</c:v>
                </c:pt>
                <c:pt idx="3">
                  <c:v>82.2</c:v>
                </c:pt>
                <c:pt idx="4">
                  <c:v>44.8</c:v>
                </c:pt>
                <c:pt idx="5">
                  <c:v>42.8</c:v>
                </c:pt>
                <c:pt idx="6">
                  <c:v>57.2</c:v>
                </c:pt>
                <c:pt idx="7">
                  <c:v>35</c:v>
                </c:pt>
                <c:pt idx="8">
                  <c:v>62.7</c:v>
                </c:pt>
              </c:numCache>
            </c:numRef>
          </c:val>
          <c:extLst>
            <c:ext xmlns:c16="http://schemas.microsoft.com/office/drawing/2014/chart" uri="{C3380CC4-5D6E-409C-BE32-E72D297353CC}">
              <c16:uniqueId val="{00000000-7C4D-4444-B130-C57524BF1158}"/>
            </c:ext>
          </c:extLst>
        </c:ser>
        <c:ser>
          <c:idx val="1"/>
          <c:order val="1"/>
          <c:tx>
            <c:strRef>
              <c:f>Sheet1!$C$1</c:f>
              <c:strCache>
                <c:ptCount val="1"/>
                <c:pt idx="0">
                  <c:v>Χαμηλή εμπιστοσύνη</c:v>
                </c:pt>
              </c:strCache>
            </c:strRef>
          </c:tx>
          <c:spPr>
            <a:no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 Αργή  </c:v>
                </c:pt>
                <c:pt idx="1">
                  <c:v> Πολιτικά ελεγχόμενη  </c:v>
                </c:pt>
                <c:pt idx="2">
                  <c:v> Ανεπαρκής στην οργάνωση  </c:v>
                </c:pt>
                <c:pt idx="3">
                  <c:v> Νομικά δαιδαλώδης (πολυνομία)  </c:v>
                </c:pt>
                <c:pt idx="4">
                  <c:v> Κοινωνικά άδικη  </c:v>
                </c:pt>
                <c:pt idx="5">
                  <c:v> Οικονομικά ελεγχόμενη  </c:v>
                </c:pt>
                <c:pt idx="6">
                  <c:v> Υπερβολικά επιεικής  </c:v>
                </c:pt>
                <c:pt idx="7">
                  <c:v> Υπερβολικά αυστηρή  </c:v>
                </c:pt>
                <c:pt idx="8">
                  <c:v> Ανεξάρτητη  </c:v>
                </c:pt>
              </c:strCache>
            </c:strRef>
          </c:cat>
          <c:val>
            <c:numRef>
              <c:f>Sheet1!$C$2:$C$10</c:f>
              <c:numCache>
                <c:formatCode>0</c:formatCode>
                <c:ptCount val="9"/>
                <c:pt idx="0">
                  <c:v>92.6</c:v>
                </c:pt>
                <c:pt idx="1">
                  <c:v>86.5</c:v>
                </c:pt>
                <c:pt idx="2">
                  <c:v>80.2</c:v>
                </c:pt>
                <c:pt idx="3">
                  <c:v>71.2</c:v>
                </c:pt>
                <c:pt idx="4">
                  <c:v>78.900000000000006</c:v>
                </c:pt>
                <c:pt idx="5">
                  <c:v>72.400000000000006</c:v>
                </c:pt>
                <c:pt idx="6">
                  <c:v>49</c:v>
                </c:pt>
                <c:pt idx="7">
                  <c:v>26</c:v>
                </c:pt>
                <c:pt idx="8">
                  <c:v>15.3</c:v>
                </c:pt>
              </c:numCache>
            </c:numRef>
          </c:val>
          <c:extLst>
            <c:ext xmlns:c16="http://schemas.microsoft.com/office/drawing/2014/chart" uri="{C3380CC4-5D6E-409C-BE32-E72D297353CC}">
              <c16:uniqueId val="{00000001-7C4D-4444-B130-C57524BF1158}"/>
            </c:ext>
          </c:extLst>
        </c:ser>
        <c:dLbls>
          <c:showLegendKey val="0"/>
          <c:showVal val="0"/>
          <c:showCatName val="0"/>
          <c:showSerName val="0"/>
          <c:showPercent val="0"/>
          <c:showBubbleSize val="0"/>
        </c:dLbls>
        <c:gapWidth val="180"/>
        <c:overlap val="100"/>
        <c:axId val="957560008"/>
        <c:axId val="957550288"/>
      </c:barChart>
      <c:catAx>
        <c:axId val="95756000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crossAx val="957550288"/>
        <c:crosses val="autoZero"/>
        <c:auto val="1"/>
        <c:lblAlgn val="ctr"/>
        <c:lblOffset val="100"/>
        <c:noMultiLvlLbl val="0"/>
      </c:catAx>
      <c:valAx>
        <c:axId val="957550288"/>
        <c:scaling>
          <c:orientation val="minMax"/>
          <c:max val="100"/>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957560008"/>
        <c:crosses val="autoZero"/>
        <c:crossBetween val="midCat"/>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lumMod val="75000"/>
                  <a:alpha val="70000"/>
                </a:schemeClr>
              </a:solidFill>
              <a:ln>
                <a:noFill/>
              </a:ln>
              <a:effectLst/>
            </c:spPr>
            <c:extLst>
              <c:ext xmlns:c16="http://schemas.microsoft.com/office/drawing/2014/chart" uri="{C3380CC4-5D6E-409C-BE32-E72D297353CC}">
                <c16:uniqueId val="{00000004-EE79-4FA8-8ADE-2B743D62186D}"/>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EE79-4FA8-8ADE-2B743D62186D}"/>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915A-413E-8B10-3CBC9118499E}"/>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2-915A-413E-8B10-3CBC9118499E}"/>
              </c:ext>
            </c:extLst>
          </c:dPt>
          <c:dPt>
            <c:idx val="4"/>
            <c:invertIfNegative val="0"/>
            <c:bubble3D val="0"/>
            <c:spPr>
              <a:solidFill>
                <a:schemeClr val="bg1">
                  <a:lumMod val="65000"/>
                  <a:alpha val="50000"/>
                </a:schemeClr>
              </a:solidFill>
              <a:ln>
                <a:noFill/>
              </a:ln>
              <a:effectLst/>
            </c:spPr>
            <c:extLst>
              <c:ext xmlns:c16="http://schemas.microsoft.com/office/drawing/2014/chart" uri="{C3380CC4-5D6E-409C-BE32-E72D297353CC}">
                <c16:uniqueId val="{00000009-E0F3-4287-AD83-DA17B782EC2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Με μεγάλη επάρκεια</c:v>
                </c:pt>
                <c:pt idx="1">
                  <c:v>Μάλλον επαρκώς</c:v>
                </c:pt>
                <c:pt idx="2">
                  <c:v>Μάλλον ανεπαρκώς</c:v>
                </c:pt>
                <c:pt idx="3">
                  <c:v>Με πλήρη ανεπάρκεια</c:v>
                </c:pt>
                <c:pt idx="4">
                  <c:v>ΔΓ/ΔΑ</c:v>
                </c:pt>
              </c:strCache>
            </c:strRef>
          </c:cat>
          <c:val>
            <c:numRef>
              <c:f>Sheet1!$B$2:$B$6</c:f>
              <c:numCache>
                <c:formatCode>0</c:formatCode>
                <c:ptCount val="5"/>
                <c:pt idx="0">
                  <c:v>2.8</c:v>
                </c:pt>
                <c:pt idx="1">
                  <c:v>22.4</c:v>
                </c:pt>
                <c:pt idx="2">
                  <c:v>41.9</c:v>
                </c:pt>
                <c:pt idx="3">
                  <c:v>30.6</c:v>
                </c:pt>
                <c:pt idx="4">
                  <c:v>2.2999999999999998</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331351944"/>
        <c:axId val="331354896"/>
      </c:barChart>
      <c:catAx>
        <c:axId val="331351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l-GR"/>
          </a:p>
        </c:txPr>
        <c:crossAx val="331354896"/>
        <c:crosses val="autoZero"/>
        <c:auto val="1"/>
        <c:lblAlgn val="ctr"/>
        <c:lblOffset val="100"/>
        <c:noMultiLvlLbl val="0"/>
      </c:catAx>
      <c:valAx>
        <c:axId val="331354896"/>
        <c:scaling>
          <c:orientation val="minMax"/>
          <c:max val="90"/>
          <c:min val="0"/>
        </c:scaling>
        <c:delete val="1"/>
        <c:axPos val="l"/>
        <c:numFmt formatCode="0" sourceLinked="1"/>
        <c:majorTickMark val="out"/>
        <c:minorTickMark val="none"/>
        <c:tickLblPos val="nextTo"/>
        <c:crossAx val="331351944"/>
        <c:crosses val="autoZero"/>
        <c:crossBetween val="between"/>
      </c:valAx>
      <c:spPr>
        <a:pattFill prst="ltDnDiag">
          <a:fgClr>
            <a:srgbClr val="000000">
              <a:alpha val="0"/>
            </a:srgbClr>
          </a:fgClr>
          <a:bgClr>
            <a:srgbClr val="FFFFFF"/>
          </a:bgClr>
        </a:patt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0154048558346E-2"/>
          <c:y val="6.1862718788996317E-2"/>
          <c:w val="0.95763296242161344"/>
          <c:h val="0.65014083905285358"/>
        </c:manualLayout>
      </c:layout>
      <c:lineChart>
        <c:grouping val="standard"/>
        <c:varyColors val="0"/>
        <c:ser>
          <c:idx val="0"/>
          <c:order val="0"/>
          <c:tx>
            <c:strRef>
              <c:f>Sheet1!$B$1</c:f>
              <c:strCache>
                <c:ptCount val="1"/>
                <c:pt idx="0">
                  <c:v>Με μεγάλη επάρκεια</c:v>
                </c:pt>
              </c:strCache>
            </c:strRef>
          </c:tx>
          <c:spPr>
            <a:ln w="38100" cap="flat" cmpd="dbl" algn="ctr">
              <a:solidFill>
                <a:schemeClr val="accent2">
                  <a:lumMod val="75000"/>
                </a:schemeClr>
              </a:solidFill>
              <a:miter lim="800000"/>
            </a:ln>
            <a:effectLst/>
          </c:spPr>
          <c:marker>
            <c:symbol val="none"/>
          </c:marker>
          <c:dLbls>
            <c:dLbl>
              <c:idx val="0"/>
              <c:layout>
                <c:manualLayout>
                  <c:x val="-3.0461313183912188E-2"/>
                  <c:y val="-7.837272922242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01-411D-8F3B-F57FBBCA7870}"/>
                </c:ext>
              </c:extLst>
            </c:dLbl>
            <c:dLbl>
              <c:idx val="1"/>
              <c:layout>
                <c:manualLayout>
                  <c:x val="-3.64349278428336E-2"/>
                  <c:y val="-6.085680455745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01-411D-8F3B-F57FBBCA787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Υψηλή πολιτική εμπιστοσύνη</c:v>
                </c:pt>
                <c:pt idx="1">
                  <c:v>Χαμηλή πολιτική εμπιστοσύνη</c:v>
                </c:pt>
              </c:strCache>
            </c:strRef>
          </c:cat>
          <c:val>
            <c:numRef>
              <c:f>Sheet1!$B$2:$B$3</c:f>
              <c:numCache>
                <c:formatCode>0</c:formatCode>
                <c:ptCount val="2"/>
                <c:pt idx="0">
                  <c:v>10</c:v>
                </c:pt>
                <c:pt idx="1">
                  <c:v>1.7</c:v>
                </c:pt>
              </c:numCache>
            </c:numRef>
          </c:val>
          <c:smooth val="0"/>
          <c:extLst>
            <c:ext xmlns:c16="http://schemas.microsoft.com/office/drawing/2014/chart" uri="{C3380CC4-5D6E-409C-BE32-E72D297353CC}">
              <c16:uniqueId val="{00000003-891F-4CC7-809D-2AA01E03BF42}"/>
            </c:ext>
          </c:extLst>
        </c:ser>
        <c:ser>
          <c:idx val="1"/>
          <c:order val="1"/>
          <c:tx>
            <c:strRef>
              <c:f>Sheet1!$C$1</c:f>
              <c:strCache>
                <c:ptCount val="1"/>
                <c:pt idx="0">
                  <c:v>Με πλήρη ανεπάρκεια</c:v>
                </c:pt>
              </c:strCache>
            </c:strRef>
          </c:tx>
          <c:spPr>
            <a:ln w="38100" cap="flat" cmpd="dbl" algn="ctr">
              <a:solidFill>
                <a:schemeClr val="accent1">
                  <a:lumMod val="75000"/>
                </a:schemeClr>
              </a:solidFill>
              <a:miter lim="800000"/>
            </a:ln>
            <a:effectLst/>
          </c:spPr>
          <c:marker>
            <c:symbol val="none"/>
          </c:marker>
          <c:dLbls>
            <c:dLbl>
              <c:idx val="0"/>
              <c:layout>
                <c:manualLayout>
                  <c:x val="-5.3398268518043253E-2"/>
                  <c:y val="8.30903056253012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01-411D-8F3B-F57FBBCA787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7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Υψηλή πολιτική εμπιστοσύνη</c:v>
                </c:pt>
                <c:pt idx="1">
                  <c:v>Χαμηλή πολιτική εμπιστοσύνη</c:v>
                </c:pt>
              </c:strCache>
            </c:strRef>
          </c:cat>
          <c:val>
            <c:numRef>
              <c:f>Sheet1!$C$2:$C$3</c:f>
              <c:numCache>
                <c:formatCode>0</c:formatCode>
                <c:ptCount val="2"/>
                <c:pt idx="0">
                  <c:v>5.8</c:v>
                </c:pt>
                <c:pt idx="1">
                  <c:v>42.2</c:v>
                </c:pt>
              </c:numCache>
            </c:numRef>
          </c:val>
          <c:smooth val="0"/>
          <c:extLst>
            <c:ext xmlns:c16="http://schemas.microsoft.com/office/drawing/2014/chart" uri="{C3380CC4-5D6E-409C-BE32-E72D297353CC}">
              <c16:uniqueId val="{00000004-891F-4CC7-809D-2AA01E03BF42}"/>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crossAx val="331354896"/>
        <c:crosses val="autoZero"/>
        <c:auto val="0"/>
        <c:lblAlgn val="ctr"/>
        <c:lblOffset val="100"/>
        <c:noMultiLvlLbl val="0"/>
      </c:catAx>
      <c:valAx>
        <c:axId val="331354896"/>
        <c:scaling>
          <c:orientation val="minMax"/>
          <c:max val="100"/>
        </c:scaling>
        <c:delete val="0"/>
        <c:axPos val="l"/>
        <c:majorGridlines>
          <c:spPr>
            <a:ln w="9525" cap="flat" cmpd="sng" algn="ctr">
              <a:solidFill>
                <a:schemeClr val="tx1">
                  <a:lumMod val="15000"/>
                  <a:lumOff val="85000"/>
                  <a:alpha val="32000"/>
                </a:schemeClr>
              </a:solidFill>
              <a:round/>
            </a:ln>
            <a:effectLst/>
          </c:spPr>
        </c:majorGridlines>
        <c:numFmt formatCode="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crossAx val="331351944"/>
        <c:crosses val="autoZero"/>
        <c:crossBetween val="between"/>
        <c:majorUnit val="20"/>
      </c:valAx>
      <c:spPr>
        <a:noFill/>
        <a:ln>
          <a:noFill/>
        </a:ln>
        <a:effectLst/>
      </c:spPr>
    </c:plotArea>
    <c:legend>
      <c:legendPos val="t"/>
      <c:layout>
        <c:manualLayout>
          <c:xMode val="edge"/>
          <c:yMode val="edge"/>
          <c:x val="2.4784604690239669E-2"/>
          <c:y val="0.84893825222793617"/>
          <c:w val="0.95828334808641491"/>
          <c:h val="0.151061747772064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8.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0A648-A198-4645-A977-903DBA8EFB5C}" type="doc">
      <dgm:prSet loTypeId="urn:microsoft.com/office/officeart/2005/8/layout/hProcess11" loCatId="process" qsTypeId="urn:microsoft.com/office/officeart/2005/8/quickstyle/3d4" qsCatId="3D" csTypeId="urn:microsoft.com/office/officeart/2005/8/colors/accent2_1" csCatId="accent2" phldr="1"/>
      <dgm:spPr/>
    </dgm:pt>
    <dgm:pt modelId="{5AE305FA-7D73-47BF-8973-10A7739E4326}">
      <dgm:prSet phldrT="[Text]"/>
      <dgm:spPr/>
      <dgm:t>
        <a:bodyPr/>
        <a:lstStyle/>
        <a:p>
          <a:r>
            <a:rPr lang="el-GR" dirty="0"/>
            <a:t>Θεσμοί και Κράτος Δικαίου</a:t>
          </a:r>
          <a:endParaRPr lang="en-US" dirty="0"/>
        </a:p>
      </dgm:t>
    </dgm:pt>
    <dgm:pt modelId="{8B984982-95E4-4676-BC1F-95C1C8E7B128}" type="parTrans" cxnId="{D5B51615-7701-4375-94FC-84EA49249852}">
      <dgm:prSet/>
      <dgm:spPr/>
      <dgm:t>
        <a:bodyPr/>
        <a:lstStyle/>
        <a:p>
          <a:endParaRPr lang="en-US"/>
        </a:p>
      </dgm:t>
    </dgm:pt>
    <dgm:pt modelId="{E39DF3C7-2678-4717-A7D7-7F50E871A395}" type="sibTrans" cxnId="{D5B51615-7701-4375-94FC-84EA49249852}">
      <dgm:prSet/>
      <dgm:spPr/>
      <dgm:t>
        <a:bodyPr/>
        <a:lstStyle/>
        <a:p>
          <a:endParaRPr lang="en-US"/>
        </a:p>
      </dgm:t>
    </dgm:pt>
    <dgm:pt modelId="{E011BD1C-0145-4E15-9986-1667D7C57EA8}">
      <dgm:prSet phldrT="[Text]"/>
      <dgm:spPr/>
      <dgm:t>
        <a:bodyPr/>
        <a:lstStyle/>
        <a:p>
          <a:r>
            <a:rPr lang="el-GR" dirty="0"/>
            <a:t>Επικέντρωση στη Δικαιοσύνη</a:t>
          </a:r>
          <a:endParaRPr lang="en-US" dirty="0"/>
        </a:p>
      </dgm:t>
    </dgm:pt>
    <dgm:pt modelId="{2D592A5E-9B3D-414D-A063-AE5C53F029D1}" type="parTrans" cxnId="{85513572-2D5F-4EB0-897E-6B721B4DA3F7}">
      <dgm:prSet/>
      <dgm:spPr/>
      <dgm:t>
        <a:bodyPr/>
        <a:lstStyle/>
        <a:p>
          <a:endParaRPr lang="en-US"/>
        </a:p>
      </dgm:t>
    </dgm:pt>
    <dgm:pt modelId="{2CD323D1-9B37-41B2-9A2D-108CED941EC9}" type="sibTrans" cxnId="{85513572-2D5F-4EB0-897E-6B721B4DA3F7}">
      <dgm:prSet/>
      <dgm:spPr/>
      <dgm:t>
        <a:bodyPr/>
        <a:lstStyle/>
        <a:p>
          <a:endParaRPr lang="en-US"/>
        </a:p>
      </dgm:t>
    </dgm:pt>
    <dgm:pt modelId="{A8970EC2-DEC8-49FE-B695-1F36E5628756}">
      <dgm:prSet phldrT="[Text]"/>
      <dgm:spPr/>
      <dgm:t>
        <a:bodyPr/>
        <a:lstStyle/>
        <a:p>
          <a:r>
            <a:rPr lang="el-GR" dirty="0"/>
            <a:t>Μεταρρυθμίσεις στη Δικαιοσύνη</a:t>
          </a:r>
          <a:endParaRPr lang="en-US" dirty="0"/>
        </a:p>
      </dgm:t>
    </dgm:pt>
    <dgm:pt modelId="{E6C17DC3-C1FF-4334-9561-D55CA76F4824}" type="parTrans" cxnId="{2C90A3E2-B42E-444C-9750-79A023F60112}">
      <dgm:prSet/>
      <dgm:spPr/>
      <dgm:t>
        <a:bodyPr/>
        <a:lstStyle/>
        <a:p>
          <a:endParaRPr lang="en-US"/>
        </a:p>
      </dgm:t>
    </dgm:pt>
    <dgm:pt modelId="{E27B9735-318E-49B0-95EB-E4A2351331A7}" type="sibTrans" cxnId="{2C90A3E2-B42E-444C-9750-79A023F60112}">
      <dgm:prSet/>
      <dgm:spPr/>
      <dgm:t>
        <a:bodyPr/>
        <a:lstStyle/>
        <a:p>
          <a:endParaRPr lang="en-US"/>
        </a:p>
      </dgm:t>
    </dgm:pt>
    <dgm:pt modelId="{16EBB100-211B-4F82-844C-E68AB23778D7}">
      <dgm:prSet/>
      <dgm:spPr/>
      <dgm:t>
        <a:bodyPr/>
        <a:lstStyle/>
        <a:p>
          <a:r>
            <a:rPr lang="el-GR" dirty="0"/>
            <a:t>Κράτος Δικαίου και Διεθνής Συγκυρία</a:t>
          </a:r>
          <a:endParaRPr lang="en-US" dirty="0"/>
        </a:p>
      </dgm:t>
    </dgm:pt>
    <dgm:pt modelId="{AD453CC8-F030-4232-B0EC-9F2D8FC79042}" type="parTrans" cxnId="{3CF2FF2C-DF9D-462A-A5BD-6CC83F93ADDF}">
      <dgm:prSet/>
      <dgm:spPr/>
      <dgm:t>
        <a:bodyPr/>
        <a:lstStyle/>
        <a:p>
          <a:endParaRPr lang="en-US"/>
        </a:p>
      </dgm:t>
    </dgm:pt>
    <dgm:pt modelId="{3D21BE3D-AC22-4A74-8197-92A82D87A0E2}" type="sibTrans" cxnId="{3CF2FF2C-DF9D-462A-A5BD-6CC83F93ADDF}">
      <dgm:prSet/>
      <dgm:spPr/>
      <dgm:t>
        <a:bodyPr/>
        <a:lstStyle/>
        <a:p>
          <a:endParaRPr lang="en-US"/>
        </a:p>
      </dgm:t>
    </dgm:pt>
    <dgm:pt modelId="{66A298A3-03DE-4100-A55E-31F8573AE72A}" type="pres">
      <dgm:prSet presAssocID="{8840A648-A198-4645-A977-903DBA8EFB5C}" presName="Name0" presStyleCnt="0">
        <dgm:presLayoutVars>
          <dgm:dir/>
          <dgm:resizeHandles val="exact"/>
        </dgm:presLayoutVars>
      </dgm:prSet>
      <dgm:spPr/>
    </dgm:pt>
    <dgm:pt modelId="{080F941C-7842-4AF1-9909-123B9DE0936E}" type="pres">
      <dgm:prSet presAssocID="{8840A648-A198-4645-A977-903DBA8EFB5C}" presName="arrow" presStyleLbl="bgShp" presStyleIdx="0" presStyleCnt="1"/>
      <dgm:spPr/>
    </dgm:pt>
    <dgm:pt modelId="{64BC2174-24CC-4D71-AFDB-4CA5F11B43D3}" type="pres">
      <dgm:prSet presAssocID="{8840A648-A198-4645-A977-903DBA8EFB5C}" presName="points" presStyleCnt="0"/>
      <dgm:spPr/>
    </dgm:pt>
    <dgm:pt modelId="{E0B9470F-AE7E-4306-AFA2-13417C122B53}" type="pres">
      <dgm:prSet presAssocID="{5AE305FA-7D73-47BF-8973-10A7739E4326}" presName="compositeA" presStyleCnt="0"/>
      <dgm:spPr/>
    </dgm:pt>
    <dgm:pt modelId="{F0C63632-5BFD-4F0F-889A-8D3167F57F2E}" type="pres">
      <dgm:prSet presAssocID="{5AE305FA-7D73-47BF-8973-10A7739E4326}" presName="textA" presStyleLbl="revTx" presStyleIdx="0" presStyleCnt="4">
        <dgm:presLayoutVars>
          <dgm:bulletEnabled val="1"/>
        </dgm:presLayoutVars>
      </dgm:prSet>
      <dgm:spPr/>
    </dgm:pt>
    <dgm:pt modelId="{951CCCC6-5DD4-4C84-82E2-B8A2D878B7DE}" type="pres">
      <dgm:prSet presAssocID="{5AE305FA-7D73-47BF-8973-10A7739E4326}" presName="circleA" presStyleLbl="node1" presStyleIdx="0" presStyleCnt="4"/>
      <dgm:spPr/>
    </dgm:pt>
    <dgm:pt modelId="{34AB014A-B5B1-430F-B123-9452007E3227}" type="pres">
      <dgm:prSet presAssocID="{5AE305FA-7D73-47BF-8973-10A7739E4326}" presName="spaceA" presStyleCnt="0"/>
      <dgm:spPr/>
    </dgm:pt>
    <dgm:pt modelId="{44904684-8ED2-498C-8180-281E6BDBE032}" type="pres">
      <dgm:prSet presAssocID="{E39DF3C7-2678-4717-A7D7-7F50E871A395}" presName="space" presStyleCnt="0"/>
      <dgm:spPr/>
    </dgm:pt>
    <dgm:pt modelId="{63B9C421-A792-457C-8C3A-A0FA8C5D7459}" type="pres">
      <dgm:prSet presAssocID="{E011BD1C-0145-4E15-9986-1667D7C57EA8}" presName="compositeB" presStyleCnt="0"/>
      <dgm:spPr/>
    </dgm:pt>
    <dgm:pt modelId="{963B65FE-C6E8-40B2-BDDC-2908087090D4}" type="pres">
      <dgm:prSet presAssocID="{E011BD1C-0145-4E15-9986-1667D7C57EA8}" presName="textB" presStyleLbl="revTx" presStyleIdx="1" presStyleCnt="4">
        <dgm:presLayoutVars>
          <dgm:bulletEnabled val="1"/>
        </dgm:presLayoutVars>
      </dgm:prSet>
      <dgm:spPr/>
    </dgm:pt>
    <dgm:pt modelId="{D98B3B55-7155-48EB-94D5-9A2EE764481A}" type="pres">
      <dgm:prSet presAssocID="{E011BD1C-0145-4E15-9986-1667D7C57EA8}" presName="circleB" presStyleLbl="node1" presStyleIdx="1" presStyleCnt="4"/>
      <dgm:spPr/>
    </dgm:pt>
    <dgm:pt modelId="{95CD282C-1793-4390-AF0D-C29BBB865761}" type="pres">
      <dgm:prSet presAssocID="{E011BD1C-0145-4E15-9986-1667D7C57EA8}" presName="spaceB" presStyleCnt="0"/>
      <dgm:spPr/>
    </dgm:pt>
    <dgm:pt modelId="{2782539E-DDD6-41A7-A75D-1025539B7A6B}" type="pres">
      <dgm:prSet presAssocID="{2CD323D1-9B37-41B2-9A2D-108CED941EC9}" presName="space" presStyleCnt="0"/>
      <dgm:spPr/>
    </dgm:pt>
    <dgm:pt modelId="{2F209376-57EA-4278-90C4-7FD9046ABDDE}" type="pres">
      <dgm:prSet presAssocID="{A8970EC2-DEC8-49FE-B695-1F36E5628756}" presName="compositeA" presStyleCnt="0"/>
      <dgm:spPr/>
    </dgm:pt>
    <dgm:pt modelId="{25E51362-2E45-4E3A-B1DE-0B7F10EF25B1}" type="pres">
      <dgm:prSet presAssocID="{A8970EC2-DEC8-49FE-B695-1F36E5628756}" presName="textA" presStyleLbl="revTx" presStyleIdx="2" presStyleCnt="4">
        <dgm:presLayoutVars>
          <dgm:bulletEnabled val="1"/>
        </dgm:presLayoutVars>
      </dgm:prSet>
      <dgm:spPr/>
    </dgm:pt>
    <dgm:pt modelId="{CD6DEFE1-7FDB-4E4B-BA95-706244252E4C}" type="pres">
      <dgm:prSet presAssocID="{A8970EC2-DEC8-49FE-B695-1F36E5628756}" presName="circleA" presStyleLbl="node1" presStyleIdx="2" presStyleCnt="4"/>
      <dgm:spPr/>
    </dgm:pt>
    <dgm:pt modelId="{FD841630-E709-44A6-942A-8BF6202DF1AA}" type="pres">
      <dgm:prSet presAssocID="{A8970EC2-DEC8-49FE-B695-1F36E5628756}" presName="spaceA" presStyleCnt="0"/>
      <dgm:spPr/>
    </dgm:pt>
    <dgm:pt modelId="{1F89FC30-B747-4491-9086-DDA068A68BC6}" type="pres">
      <dgm:prSet presAssocID="{E27B9735-318E-49B0-95EB-E4A2351331A7}" presName="space" presStyleCnt="0"/>
      <dgm:spPr/>
    </dgm:pt>
    <dgm:pt modelId="{BCFA4C1F-A50C-4B2F-BB68-A40878BAC12C}" type="pres">
      <dgm:prSet presAssocID="{16EBB100-211B-4F82-844C-E68AB23778D7}" presName="compositeB" presStyleCnt="0"/>
      <dgm:spPr/>
    </dgm:pt>
    <dgm:pt modelId="{BD9AA679-FDE7-4BF3-A94D-8ED5C739E1C9}" type="pres">
      <dgm:prSet presAssocID="{16EBB100-211B-4F82-844C-E68AB23778D7}" presName="textB" presStyleLbl="revTx" presStyleIdx="3" presStyleCnt="4">
        <dgm:presLayoutVars>
          <dgm:bulletEnabled val="1"/>
        </dgm:presLayoutVars>
      </dgm:prSet>
      <dgm:spPr/>
    </dgm:pt>
    <dgm:pt modelId="{A773ED47-82FE-4320-B0E7-47F03089CCC5}" type="pres">
      <dgm:prSet presAssocID="{16EBB100-211B-4F82-844C-E68AB23778D7}" presName="circleB" presStyleLbl="node1" presStyleIdx="3" presStyleCnt="4"/>
      <dgm:spPr/>
    </dgm:pt>
    <dgm:pt modelId="{828491B6-93C6-4D64-A225-9C9EB58BD6E0}" type="pres">
      <dgm:prSet presAssocID="{16EBB100-211B-4F82-844C-E68AB23778D7}" presName="spaceB" presStyleCnt="0"/>
      <dgm:spPr/>
    </dgm:pt>
  </dgm:ptLst>
  <dgm:cxnLst>
    <dgm:cxn modelId="{D5B51615-7701-4375-94FC-84EA49249852}" srcId="{8840A648-A198-4645-A977-903DBA8EFB5C}" destId="{5AE305FA-7D73-47BF-8973-10A7739E4326}" srcOrd="0" destOrd="0" parTransId="{8B984982-95E4-4676-BC1F-95C1C8E7B128}" sibTransId="{E39DF3C7-2678-4717-A7D7-7F50E871A395}"/>
    <dgm:cxn modelId="{3CF2FF2C-DF9D-462A-A5BD-6CC83F93ADDF}" srcId="{8840A648-A198-4645-A977-903DBA8EFB5C}" destId="{16EBB100-211B-4F82-844C-E68AB23778D7}" srcOrd="3" destOrd="0" parTransId="{AD453CC8-F030-4232-B0EC-9F2D8FC79042}" sibTransId="{3D21BE3D-AC22-4A74-8197-92A82D87A0E2}"/>
    <dgm:cxn modelId="{8767CC3C-32CB-40D1-B132-44B2028FAE3A}" type="presOf" srcId="{8840A648-A198-4645-A977-903DBA8EFB5C}" destId="{66A298A3-03DE-4100-A55E-31F8573AE72A}" srcOrd="0" destOrd="0" presId="urn:microsoft.com/office/officeart/2005/8/layout/hProcess11"/>
    <dgm:cxn modelId="{85513572-2D5F-4EB0-897E-6B721B4DA3F7}" srcId="{8840A648-A198-4645-A977-903DBA8EFB5C}" destId="{E011BD1C-0145-4E15-9986-1667D7C57EA8}" srcOrd="1" destOrd="0" parTransId="{2D592A5E-9B3D-414D-A063-AE5C53F029D1}" sibTransId="{2CD323D1-9B37-41B2-9A2D-108CED941EC9}"/>
    <dgm:cxn modelId="{4A08B482-B704-49D0-A26B-4CD8FA8DE30C}" type="presOf" srcId="{E011BD1C-0145-4E15-9986-1667D7C57EA8}" destId="{963B65FE-C6E8-40B2-BDDC-2908087090D4}" srcOrd="0" destOrd="0" presId="urn:microsoft.com/office/officeart/2005/8/layout/hProcess11"/>
    <dgm:cxn modelId="{FF3E2DC5-A158-4249-8353-9F4D43A13015}" type="presOf" srcId="{5AE305FA-7D73-47BF-8973-10A7739E4326}" destId="{F0C63632-5BFD-4F0F-889A-8D3167F57F2E}" srcOrd="0" destOrd="0" presId="urn:microsoft.com/office/officeart/2005/8/layout/hProcess11"/>
    <dgm:cxn modelId="{2C90A3E2-B42E-444C-9750-79A023F60112}" srcId="{8840A648-A198-4645-A977-903DBA8EFB5C}" destId="{A8970EC2-DEC8-49FE-B695-1F36E5628756}" srcOrd="2" destOrd="0" parTransId="{E6C17DC3-C1FF-4334-9561-D55CA76F4824}" sibTransId="{E27B9735-318E-49B0-95EB-E4A2351331A7}"/>
    <dgm:cxn modelId="{C894CCE4-2961-495B-A4AB-3BF0F034AD99}" type="presOf" srcId="{A8970EC2-DEC8-49FE-B695-1F36E5628756}" destId="{25E51362-2E45-4E3A-B1DE-0B7F10EF25B1}" srcOrd="0" destOrd="0" presId="urn:microsoft.com/office/officeart/2005/8/layout/hProcess11"/>
    <dgm:cxn modelId="{809553EB-E02A-4D9A-B17D-6ACC8860E0C2}" type="presOf" srcId="{16EBB100-211B-4F82-844C-E68AB23778D7}" destId="{BD9AA679-FDE7-4BF3-A94D-8ED5C739E1C9}" srcOrd="0" destOrd="0" presId="urn:microsoft.com/office/officeart/2005/8/layout/hProcess11"/>
    <dgm:cxn modelId="{9B8F6F6C-A4FD-46D6-BC89-C4901CE5812B}" type="presParOf" srcId="{66A298A3-03DE-4100-A55E-31F8573AE72A}" destId="{080F941C-7842-4AF1-9909-123B9DE0936E}" srcOrd="0" destOrd="0" presId="urn:microsoft.com/office/officeart/2005/8/layout/hProcess11"/>
    <dgm:cxn modelId="{4DE85FAA-0BDA-4838-ADD4-2C29C9ED02DB}" type="presParOf" srcId="{66A298A3-03DE-4100-A55E-31F8573AE72A}" destId="{64BC2174-24CC-4D71-AFDB-4CA5F11B43D3}" srcOrd="1" destOrd="0" presId="urn:microsoft.com/office/officeart/2005/8/layout/hProcess11"/>
    <dgm:cxn modelId="{0D1A817C-D885-4B3D-AFAE-BE3F03D00451}" type="presParOf" srcId="{64BC2174-24CC-4D71-AFDB-4CA5F11B43D3}" destId="{E0B9470F-AE7E-4306-AFA2-13417C122B53}" srcOrd="0" destOrd="0" presId="urn:microsoft.com/office/officeart/2005/8/layout/hProcess11"/>
    <dgm:cxn modelId="{ADD5630B-1F57-4786-8A56-FCB39EDFC066}" type="presParOf" srcId="{E0B9470F-AE7E-4306-AFA2-13417C122B53}" destId="{F0C63632-5BFD-4F0F-889A-8D3167F57F2E}" srcOrd="0" destOrd="0" presId="urn:microsoft.com/office/officeart/2005/8/layout/hProcess11"/>
    <dgm:cxn modelId="{CAFD8861-C4CC-463B-84C5-37E807B81DDC}" type="presParOf" srcId="{E0B9470F-AE7E-4306-AFA2-13417C122B53}" destId="{951CCCC6-5DD4-4C84-82E2-B8A2D878B7DE}" srcOrd="1" destOrd="0" presId="urn:microsoft.com/office/officeart/2005/8/layout/hProcess11"/>
    <dgm:cxn modelId="{E39D3F0A-F06D-44CD-B62A-D98FBC9238F5}" type="presParOf" srcId="{E0B9470F-AE7E-4306-AFA2-13417C122B53}" destId="{34AB014A-B5B1-430F-B123-9452007E3227}" srcOrd="2" destOrd="0" presId="urn:microsoft.com/office/officeart/2005/8/layout/hProcess11"/>
    <dgm:cxn modelId="{EFCA063D-E57D-4DDA-8142-A4769DC7F266}" type="presParOf" srcId="{64BC2174-24CC-4D71-AFDB-4CA5F11B43D3}" destId="{44904684-8ED2-498C-8180-281E6BDBE032}" srcOrd="1" destOrd="0" presId="urn:microsoft.com/office/officeart/2005/8/layout/hProcess11"/>
    <dgm:cxn modelId="{D8DE1D93-464C-4AF5-8E1E-BFF04E7CAD97}" type="presParOf" srcId="{64BC2174-24CC-4D71-AFDB-4CA5F11B43D3}" destId="{63B9C421-A792-457C-8C3A-A0FA8C5D7459}" srcOrd="2" destOrd="0" presId="urn:microsoft.com/office/officeart/2005/8/layout/hProcess11"/>
    <dgm:cxn modelId="{D36ACDFE-C0DD-4893-AF31-CE4615FBCE8F}" type="presParOf" srcId="{63B9C421-A792-457C-8C3A-A0FA8C5D7459}" destId="{963B65FE-C6E8-40B2-BDDC-2908087090D4}" srcOrd="0" destOrd="0" presId="urn:microsoft.com/office/officeart/2005/8/layout/hProcess11"/>
    <dgm:cxn modelId="{6D336442-FA0F-437A-A305-F581F64F42C8}" type="presParOf" srcId="{63B9C421-A792-457C-8C3A-A0FA8C5D7459}" destId="{D98B3B55-7155-48EB-94D5-9A2EE764481A}" srcOrd="1" destOrd="0" presId="urn:microsoft.com/office/officeart/2005/8/layout/hProcess11"/>
    <dgm:cxn modelId="{9BC4E6A0-9713-422E-9157-B36D06946011}" type="presParOf" srcId="{63B9C421-A792-457C-8C3A-A0FA8C5D7459}" destId="{95CD282C-1793-4390-AF0D-C29BBB865761}" srcOrd="2" destOrd="0" presId="urn:microsoft.com/office/officeart/2005/8/layout/hProcess11"/>
    <dgm:cxn modelId="{37F24497-7989-435E-8EEA-FAAD1E2352D6}" type="presParOf" srcId="{64BC2174-24CC-4D71-AFDB-4CA5F11B43D3}" destId="{2782539E-DDD6-41A7-A75D-1025539B7A6B}" srcOrd="3" destOrd="0" presId="urn:microsoft.com/office/officeart/2005/8/layout/hProcess11"/>
    <dgm:cxn modelId="{405A123F-EF87-4F7C-952E-8718270D9687}" type="presParOf" srcId="{64BC2174-24CC-4D71-AFDB-4CA5F11B43D3}" destId="{2F209376-57EA-4278-90C4-7FD9046ABDDE}" srcOrd="4" destOrd="0" presId="urn:microsoft.com/office/officeart/2005/8/layout/hProcess11"/>
    <dgm:cxn modelId="{5B6515E9-9526-4FF9-B616-069B919AFD79}" type="presParOf" srcId="{2F209376-57EA-4278-90C4-7FD9046ABDDE}" destId="{25E51362-2E45-4E3A-B1DE-0B7F10EF25B1}" srcOrd="0" destOrd="0" presId="urn:microsoft.com/office/officeart/2005/8/layout/hProcess11"/>
    <dgm:cxn modelId="{9B510E2E-8D08-4955-AA60-138B87D571E4}" type="presParOf" srcId="{2F209376-57EA-4278-90C4-7FD9046ABDDE}" destId="{CD6DEFE1-7FDB-4E4B-BA95-706244252E4C}" srcOrd="1" destOrd="0" presId="urn:microsoft.com/office/officeart/2005/8/layout/hProcess11"/>
    <dgm:cxn modelId="{57B5EE2C-5F9C-431A-90C1-3C71009153E2}" type="presParOf" srcId="{2F209376-57EA-4278-90C4-7FD9046ABDDE}" destId="{FD841630-E709-44A6-942A-8BF6202DF1AA}" srcOrd="2" destOrd="0" presId="urn:microsoft.com/office/officeart/2005/8/layout/hProcess11"/>
    <dgm:cxn modelId="{E5F90821-4FE3-4510-9C59-F71B43B721FE}" type="presParOf" srcId="{64BC2174-24CC-4D71-AFDB-4CA5F11B43D3}" destId="{1F89FC30-B747-4491-9086-DDA068A68BC6}" srcOrd="5" destOrd="0" presId="urn:microsoft.com/office/officeart/2005/8/layout/hProcess11"/>
    <dgm:cxn modelId="{DF1E4731-1F54-4C41-A3C4-395BA943AC57}" type="presParOf" srcId="{64BC2174-24CC-4D71-AFDB-4CA5F11B43D3}" destId="{BCFA4C1F-A50C-4B2F-BB68-A40878BAC12C}" srcOrd="6" destOrd="0" presId="urn:microsoft.com/office/officeart/2005/8/layout/hProcess11"/>
    <dgm:cxn modelId="{3EA34BE9-2263-4B8E-A052-A0C0AFD9D3F1}" type="presParOf" srcId="{BCFA4C1F-A50C-4B2F-BB68-A40878BAC12C}" destId="{BD9AA679-FDE7-4BF3-A94D-8ED5C739E1C9}" srcOrd="0" destOrd="0" presId="urn:microsoft.com/office/officeart/2005/8/layout/hProcess11"/>
    <dgm:cxn modelId="{2053515C-6311-48FC-BB66-9DF130B98D48}" type="presParOf" srcId="{BCFA4C1F-A50C-4B2F-BB68-A40878BAC12C}" destId="{A773ED47-82FE-4320-B0E7-47F03089CCC5}" srcOrd="1" destOrd="0" presId="urn:microsoft.com/office/officeart/2005/8/layout/hProcess11"/>
    <dgm:cxn modelId="{B60B255D-2376-4B40-8CF4-A056F093A1FC}" type="presParOf" srcId="{BCFA4C1F-A50C-4B2F-BB68-A40878BAC12C}" destId="{828491B6-93C6-4D64-A225-9C9EB58BD6E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0A648-A198-4645-A977-903DBA8EFB5C}" type="doc">
      <dgm:prSet loTypeId="urn:microsoft.com/office/officeart/2005/8/layout/hProcess11" loCatId="process" qsTypeId="urn:microsoft.com/office/officeart/2005/8/quickstyle/3d4" qsCatId="3D" csTypeId="urn:microsoft.com/office/officeart/2005/8/colors/accent2_1" csCatId="accent2" phldr="1"/>
      <dgm:spPr/>
    </dgm:pt>
    <dgm:pt modelId="{5AE305FA-7D73-47BF-8973-10A7739E4326}">
      <dgm:prSet phldrT="[Text]"/>
      <dgm:spPr/>
      <dgm:t>
        <a:bodyPr/>
        <a:lstStyle/>
        <a:p>
          <a:r>
            <a:rPr lang="el-GR" dirty="0"/>
            <a:t>Θεσμοί και Κράτος Δικαίου</a:t>
          </a:r>
          <a:endParaRPr lang="en-US" dirty="0"/>
        </a:p>
      </dgm:t>
    </dgm:pt>
    <dgm:pt modelId="{8B984982-95E4-4676-BC1F-95C1C8E7B128}" type="parTrans" cxnId="{D5B51615-7701-4375-94FC-84EA49249852}">
      <dgm:prSet/>
      <dgm:spPr/>
      <dgm:t>
        <a:bodyPr/>
        <a:lstStyle/>
        <a:p>
          <a:endParaRPr lang="en-US"/>
        </a:p>
      </dgm:t>
    </dgm:pt>
    <dgm:pt modelId="{E39DF3C7-2678-4717-A7D7-7F50E871A395}" type="sibTrans" cxnId="{D5B51615-7701-4375-94FC-84EA49249852}">
      <dgm:prSet/>
      <dgm:spPr/>
      <dgm:t>
        <a:bodyPr/>
        <a:lstStyle/>
        <a:p>
          <a:endParaRPr lang="en-US"/>
        </a:p>
      </dgm:t>
    </dgm:pt>
    <dgm:pt modelId="{E011BD1C-0145-4E15-9986-1667D7C57EA8}">
      <dgm:prSet phldrT="[Text]"/>
      <dgm:spPr/>
      <dgm:t>
        <a:bodyPr/>
        <a:lstStyle/>
        <a:p>
          <a:r>
            <a:rPr lang="el-GR" dirty="0"/>
            <a:t>Επικέντρωση στη Δικαιοσύνη</a:t>
          </a:r>
          <a:endParaRPr lang="en-US" dirty="0"/>
        </a:p>
      </dgm:t>
    </dgm:pt>
    <dgm:pt modelId="{2D592A5E-9B3D-414D-A063-AE5C53F029D1}" type="parTrans" cxnId="{85513572-2D5F-4EB0-897E-6B721B4DA3F7}">
      <dgm:prSet/>
      <dgm:spPr/>
      <dgm:t>
        <a:bodyPr/>
        <a:lstStyle/>
        <a:p>
          <a:endParaRPr lang="en-US"/>
        </a:p>
      </dgm:t>
    </dgm:pt>
    <dgm:pt modelId="{2CD323D1-9B37-41B2-9A2D-108CED941EC9}" type="sibTrans" cxnId="{85513572-2D5F-4EB0-897E-6B721B4DA3F7}">
      <dgm:prSet/>
      <dgm:spPr/>
      <dgm:t>
        <a:bodyPr/>
        <a:lstStyle/>
        <a:p>
          <a:endParaRPr lang="en-US"/>
        </a:p>
      </dgm:t>
    </dgm:pt>
    <dgm:pt modelId="{A8970EC2-DEC8-49FE-B695-1F36E5628756}">
      <dgm:prSet phldrT="[Text]"/>
      <dgm:spPr/>
      <dgm:t>
        <a:bodyPr/>
        <a:lstStyle/>
        <a:p>
          <a:r>
            <a:rPr lang="el-GR" dirty="0"/>
            <a:t>Μεταρρυθμίσεις στη Δικαιοσύνη</a:t>
          </a:r>
          <a:endParaRPr lang="en-US" dirty="0"/>
        </a:p>
      </dgm:t>
    </dgm:pt>
    <dgm:pt modelId="{E6C17DC3-C1FF-4334-9561-D55CA76F4824}" type="parTrans" cxnId="{2C90A3E2-B42E-444C-9750-79A023F60112}">
      <dgm:prSet/>
      <dgm:spPr/>
      <dgm:t>
        <a:bodyPr/>
        <a:lstStyle/>
        <a:p>
          <a:endParaRPr lang="en-US"/>
        </a:p>
      </dgm:t>
    </dgm:pt>
    <dgm:pt modelId="{E27B9735-318E-49B0-95EB-E4A2351331A7}" type="sibTrans" cxnId="{2C90A3E2-B42E-444C-9750-79A023F60112}">
      <dgm:prSet/>
      <dgm:spPr/>
      <dgm:t>
        <a:bodyPr/>
        <a:lstStyle/>
        <a:p>
          <a:endParaRPr lang="en-US"/>
        </a:p>
      </dgm:t>
    </dgm:pt>
    <dgm:pt modelId="{16EBB100-211B-4F82-844C-E68AB23778D7}">
      <dgm:prSet/>
      <dgm:spPr/>
      <dgm:t>
        <a:bodyPr/>
        <a:lstStyle/>
        <a:p>
          <a:r>
            <a:rPr lang="el-GR" dirty="0"/>
            <a:t>Κράτος Δικαίου και Διεθνής Συγκυρία</a:t>
          </a:r>
          <a:endParaRPr lang="en-US" dirty="0"/>
        </a:p>
      </dgm:t>
    </dgm:pt>
    <dgm:pt modelId="{AD453CC8-F030-4232-B0EC-9F2D8FC79042}" type="parTrans" cxnId="{3CF2FF2C-DF9D-462A-A5BD-6CC83F93ADDF}">
      <dgm:prSet/>
      <dgm:spPr/>
      <dgm:t>
        <a:bodyPr/>
        <a:lstStyle/>
        <a:p>
          <a:endParaRPr lang="en-US"/>
        </a:p>
      </dgm:t>
    </dgm:pt>
    <dgm:pt modelId="{3D21BE3D-AC22-4A74-8197-92A82D87A0E2}" type="sibTrans" cxnId="{3CF2FF2C-DF9D-462A-A5BD-6CC83F93ADDF}">
      <dgm:prSet/>
      <dgm:spPr/>
      <dgm:t>
        <a:bodyPr/>
        <a:lstStyle/>
        <a:p>
          <a:endParaRPr lang="en-US"/>
        </a:p>
      </dgm:t>
    </dgm:pt>
    <dgm:pt modelId="{66A298A3-03DE-4100-A55E-31F8573AE72A}" type="pres">
      <dgm:prSet presAssocID="{8840A648-A198-4645-A977-903DBA8EFB5C}" presName="Name0" presStyleCnt="0">
        <dgm:presLayoutVars>
          <dgm:dir/>
          <dgm:resizeHandles val="exact"/>
        </dgm:presLayoutVars>
      </dgm:prSet>
      <dgm:spPr/>
    </dgm:pt>
    <dgm:pt modelId="{080F941C-7842-4AF1-9909-123B9DE0936E}" type="pres">
      <dgm:prSet presAssocID="{8840A648-A198-4645-A977-903DBA8EFB5C}" presName="arrow" presStyleLbl="bgShp" presStyleIdx="0" presStyleCnt="1"/>
      <dgm:spPr/>
    </dgm:pt>
    <dgm:pt modelId="{64BC2174-24CC-4D71-AFDB-4CA5F11B43D3}" type="pres">
      <dgm:prSet presAssocID="{8840A648-A198-4645-A977-903DBA8EFB5C}" presName="points" presStyleCnt="0"/>
      <dgm:spPr/>
    </dgm:pt>
    <dgm:pt modelId="{E0B9470F-AE7E-4306-AFA2-13417C122B53}" type="pres">
      <dgm:prSet presAssocID="{5AE305FA-7D73-47BF-8973-10A7739E4326}" presName="compositeA" presStyleCnt="0"/>
      <dgm:spPr/>
    </dgm:pt>
    <dgm:pt modelId="{F0C63632-5BFD-4F0F-889A-8D3167F57F2E}" type="pres">
      <dgm:prSet presAssocID="{5AE305FA-7D73-47BF-8973-10A7739E4326}" presName="textA" presStyleLbl="revTx" presStyleIdx="0" presStyleCnt="4">
        <dgm:presLayoutVars>
          <dgm:bulletEnabled val="1"/>
        </dgm:presLayoutVars>
      </dgm:prSet>
      <dgm:spPr/>
    </dgm:pt>
    <dgm:pt modelId="{951CCCC6-5DD4-4C84-82E2-B8A2D878B7DE}" type="pres">
      <dgm:prSet presAssocID="{5AE305FA-7D73-47BF-8973-10A7739E4326}" presName="circleA" presStyleLbl="node1" presStyleIdx="0" presStyleCnt="4"/>
      <dgm:spPr>
        <a:solidFill>
          <a:schemeClr val="accent2">
            <a:lumMod val="50000"/>
          </a:schemeClr>
        </a:solidFill>
      </dgm:spPr>
    </dgm:pt>
    <dgm:pt modelId="{34AB014A-B5B1-430F-B123-9452007E3227}" type="pres">
      <dgm:prSet presAssocID="{5AE305FA-7D73-47BF-8973-10A7739E4326}" presName="spaceA" presStyleCnt="0"/>
      <dgm:spPr/>
    </dgm:pt>
    <dgm:pt modelId="{44904684-8ED2-498C-8180-281E6BDBE032}" type="pres">
      <dgm:prSet presAssocID="{E39DF3C7-2678-4717-A7D7-7F50E871A395}" presName="space" presStyleCnt="0"/>
      <dgm:spPr/>
    </dgm:pt>
    <dgm:pt modelId="{63B9C421-A792-457C-8C3A-A0FA8C5D7459}" type="pres">
      <dgm:prSet presAssocID="{E011BD1C-0145-4E15-9986-1667D7C57EA8}" presName="compositeB" presStyleCnt="0"/>
      <dgm:spPr/>
    </dgm:pt>
    <dgm:pt modelId="{963B65FE-C6E8-40B2-BDDC-2908087090D4}" type="pres">
      <dgm:prSet presAssocID="{E011BD1C-0145-4E15-9986-1667D7C57EA8}" presName="textB" presStyleLbl="revTx" presStyleIdx="1" presStyleCnt="4">
        <dgm:presLayoutVars>
          <dgm:bulletEnabled val="1"/>
        </dgm:presLayoutVars>
      </dgm:prSet>
      <dgm:spPr/>
    </dgm:pt>
    <dgm:pt modelId="{D98B3B55-7155-48EB-94D5-9A2EE764481A}" type="pres">
      <dgm:prSet presAssocID="{E011BD1C-0145-4E15-9986-1667D7C57EA8}" presName="circleB" presStyleLbl="node1" presStyleIdx="1" presStyleCnt="4"/>
      <dgm:spPr/>
    </dgm:pt>
    <dgm:pt modelId="{95CD282C-1793-4390-AF0D-C29BBB865761}" type="pres">
      <dgm:prSet presAssocID="{E011BD1C-0145-4E15-9986-1667D7C57EA8}" presName="spaceB" presStyleCnt="0"/>
      <dgm:spPr/>
    </dgm:pt>
    <dgm:pt modelId="{2782539E-DDD6-41A7-A75D-1025539B7A6B}" type="pres">
      <dgm:prSet presAssocID="{2CD323D1-9B37-41B2-9A2D-108CED941EC9}" presName="space" presStyleCnt="0"/>
      <dgm:spPr/>
    </dgm:pt>
    <dgm:pt modelId="{2F209376-57EA-4278-90C4-7FD9046ABDDE}" type="pres">
      <dgm:prSet presAssocID="{A8970EC2-DEC8-49FE-B695-1F36E5628756}" presName="compositeA" presStyleCnt="0"/>
      <dgm:spPr/>
    </dgm:pt>
    <dgm:pt modelId="{25E51362-2E45-4E3A-B1DE-0B7F10EF25B1}" type="pres">
      <dgm:prSet presAssocID="{A8970EC2-DEC8-49FE-B695-1F36E5628756}" presName="textA" presStyleLbl="revTx" presStyleIdx="2" presStyleCnt="4">
        <dgm:presLayoutVars>
          <dgm:bulletEnabled val="1"/>
        </dgm:presLayoutVars>
      </dgm:prSet>
      <dgm:spPr/>
    </dgm:pt>
    <dgm:pt modelId="{CD6DEFE1-7FDB-4E4B-BA95-706244252E4C}" type="pres">
      <dgm:prSet presAssocID="{A8970EC2-DEC8-49FE-B695-1F36E5628756}" presName="circleA" presStyleLbl="node1" presStyleIdx="2" presStyleCnt="4"/>
      <dgm:spPr/>
    </dgm:pt>
    <dgm:pt modelId="{FD841630-E709-44A6-942A-8BF6202DF1AA}" type="pres">
      <dgm:prSet presAssocID="{A8970EC2-DEC8-49FE-B695-1F36E5628756}" presName="spaceA" presStyleCnt="0"/>
      <dgm:spPr/>
    </dgm:pt>
    <dgm:pt modelId="{1F89FC30-B747-4491-9086-DDA068A68BC6}" type="pres">
      <dgm:prSet presAssocID="{E27B9735-318E-49B0-95EB-E4A2351331A7}" presName="space" presStyleCnt="0"/>
      <dgm:spPr/>
    </dgm:pt>
    <dgm:pt modelId="{BCFA4C1F-A50C-4B2F-BB68-A40878BAC12C}" type="pres">
      <dgm:prSet presAssocID="{16EBB100-211B-4F82-844C-E68AB23778D7}" presName="compositeB" presStyleCnt="0"/>
      <dgm:spPr/>
    </dgm:pt>
    <dgm:pt modelId="{BD9AA679-FDE7-4BF3-A94D-8ED5C739E1C9}" type="pres">
      <dgm:prSet presAssocID="{16EBB100-211B-4F82-844C-E68AB23778D7}" presName="textB" presStyleLbl="revTx" presStyleIdx="3" presStyleCnt="4">
        <dgm:presLayoutVars>
          <dgm:bulletEnabled val="1"/>
        </dgm:presLayoutVars>
      </dgm:prSet>
      <dgm:spPr/>
    </dgm:pt>
    <dgm:pt modelId="{A773ED47-82FE-4320-B0E7-47F03089CCC5}" type="pres">
      <dgm:prSet presAssocID="{16EBB100-211B-4F82-844C-E68AB23778D7}" presName="circleB" presStyleLbl="node1" presStyleIdx="3" presStyleCnt="4"/>
      <dgm:spPr/>
    </dgm:pt>
    <dgm:pt modelId="{828491B6-93C6-4D64-A225-9C9EB58BD6E0}" type="pres">
      <dgm:prSet presAssocID="{16EBB100-211B-4F82-844C-E68AB23778D7}" presName="spaceB" presStyleCnt="0"/>
      <dgm:spPr/>
    </dgm:pt>
  </dgm:ptLst>
  <dgm:cxnLst>
    <dgm:cxn modelId="{D5B51615-7701-4375-94FC-84EA49249852}" srcId="{8840A648-A198-4645-A977-903DBA8EFB5C}" destId="{5AE305FA-7D73-47BF-8973-10A7739E4326}" srcOrd="0" destOrd="0" parTransId="{8B984982-95E4-4676-BC1F-95C1C8E7B128}" sibTransId="{E39DF3C7-2678-4717-A7D7-7F50E871A395}"/>
    <dgm:cxn modelId="{3CF2FF2C-DF9D-462A-A5BD-6CC83F93ADDF}" srcId="{8840A648-A198-4645-A977-903DBA8EFB5C}" destId="{16EBB100-211B-4F82-844C-E68AB23778D7}" srcOrd="3" destOrd="0" parTransId="{AD453CC8-F030-4232-B0EC-9F2D8FC79042}" sibTransId="{3D21BE3D-AC22-4A74-8197-92A82D87A0E2}"/>
    <dgm:cxn modelId="{8767CC3C-32CB-40D1-B132-44B2028FAE3A}" type="presOf" srcId="{8840A648-A198-4645-A977-903DBA8EFB5C}" destId="{66A298A3-03DE-4100-A55E-31F8573AE72A}" srcOrd="0" destOrd="0" presId="urn:microsoft.com/office/officeart/2005/8/layout/hProcess11"/>
    <dgm:cxn modelId="{85513572-2D5F-4EB0-897E-6B721B4DA3F7}" srcId="{8840A648-A198-4645-A977-903DBA8EFB5C}" destId="{E011BD1C-0145-4E15-9986-1667D7C57EA8}" srcOrd="1" destOrd="0" parTransId="{2D592A5E-9B3D-414D-A063-AE5C53F029D1}" sibTransId="{2CD323D1-9B37-41B2-9A2D-108CED941EC9}"/>
    <dgm:cxn modelId="{4A08B482-B704-49D0-A26B-4CD8FA8DE30C}" type="presOf" srcId="{E011BD1C-0145-4E15-9986-1667D7C57EA8}" destId="{963B65FE-C6E8-40B2-BDDC-2908087090D4}" srcOrd="0" destOrd="0" presId="urn:microsoft.com/office/officeart/2005/8/layout/hProcess11"/>
    <dgm:cxn modelId="{FF3E2DC5-A158-4249-8353-9F4D43A13015}" type="presOf" srcId="{5AE305FA-7D73-47BF-8973-10A7739E4326}" destId="{F0C63632-5BFD-4F0F-889A-8D3167F57F2E}" srcOrd="0" destOrd="0" presId="urn:microsoft.com/office/officeart/2005/8/layout/hProcess11"/>
    <dgm:cxn modelId="{2C90A3E2-B42E-444C-9750-79A023F60112}" srcId="{8840A648-A198-4645-A977-903DBA8EFB5C}" destId="{A8970EC2-DEC8-49FE-B695-1F36E5628756}" srcOrd="2" destOrd="0" parTransId="{E6C17DC3-C1FF-4334-9561-D55CA76F4824}" sibTransId="{E27B9735-318E-49B0-95EB-E4A2351331A7}"/>
    <dgm:cxn modelId="{C894CCE4-2961-495B-A4AB-3BF0F034AD99}" type="presOf" srcId="{A8970EC2-DEC8-49FE-B695-1F36E5628756}" destId="{25E51362-2E45-4E3A-B1DE-0B7F10EF25B1}" srcOrd="0" destOrd="0" presId="urn:microsoft.com/office/officeart/2005/8/layout/hProcess11"/>
    <dgm:cxn modelId="{809553EB-E02A-4D9A-B17D-6ACC8860E0C2}" type="presOf" srcId="{16EBB100-211B-4F82-844C-E68AB23778D7}" destId="{BD9AA679-FDE7-4BF3-A94D-8ED5C739E1C9}" srcOrd="0" destOrd="0" presId="urn:microsoft.com/office/officeart/2005/8/layout/hProcess11"/>
    <dgm:cxn modelId="{9B8F6F6C-A4FD-46D6-BC89-C4901CE5812B}" type="presParOf" srcId="{66A298A3-03DE-4100-A55E-31F8573AE72A}" destId="{080F941C-7842-4AF1-9909-123B9DE0936E}" srcOrd="0" destOrd="0" presId="urn:microsoft.com/office/officeart/2005/8/layout/hProcess11"/>
    <dgm:cxn modelId="{4DE85FAA-0BDA-4838-ADD4-2C29C9ED02DB}" type="presParOf" srcId="{66A298A3-03DE-4100-A55E-31F8573AE72A}" destId="{64BC2174-24CC-4D71-AFDB-4CA5F11B43D3}" srcOrd="1" destOrd="0" presId="urn:microsoft.com/office/officeart/2005/8/layout/hProcess11"/>
    <dgm:cxn modelId="{0D1A817C-D885-4B3D-AFAE-BE3F03D00451}" type="presParOf" srcId="{64BC2174-24CC-4D71-AFDB-4CA5F11B43D3}" destId="{E0B9470F-AE7E-4306-AFA2-13417C122B53}" srcOrd="0" destOrd="0" presId="urn:microsoft.com/office/officeart/2005/8/layout/hProcess11"/>
    <dgm:cxn modelId="{ADD5630B-1F57-4786-8A56-FCB39EDFC066}" type="presParOf" srcId="{E0B9470F-AE7E-4306-AFA2-13417C122B53}" destId="{F0C63632-5BFD-4F0F-889A-8D3167F57F2E}" srcOrd="0" destOrd="0" presId="urn:microsoft.com/office/officeart/2005/8/layout/hProcess11"/>
    <dgm:cxn modelId="{CAFD8861-C4CC-463B-84C5-37E807B81DDC}" type="presParOf" srcId="{E0B9470F-AE7E-4306-AFA2-13417C122B53}" destId="{951CCCC6-5DD4-4C84-82E2-B8A2D878B7DE}" srcOrd="1" destOrd="0" presId="urn:microsoft.com/office/officeart/2005/8/layout/hProcess11"/>
    <dgm:cxn modelId="{E39D3F0A-F06D-44CD-B62A-D98FBC9238F5}" type="presParOf" srcId="{E0B9470F-AE7E-4306-AFA2-13417C122B53}" destId="{34AB014A-B5B1-430F-B123-9452007E3227}" srcOrd="2" destOrd="0" presId="urn:microsoft.com/office/officeart/2005/8/layout/hProcess11"/>
    <dgm:cxn modelId="{EFCA063D-E57D-4DDA-8142-A4769DC7F266}" type="presParOf" srcId="{64BC2174-24CC-4D71-AFDB-4CA5F11B43D3}" destId="{44904684-8ED2-498C-8180-281E6BDBE032}" srcOrd="1" destOrd="0" presId="urn:microsoft.com/office/officeart/2005/8/layout/hProcess11"/>
    <dgm:cxn modelId="{D8DE1D93-464C-4AF5-8E1E-BFF04E7CAD97}" type="presParOf" srcId="{64BC2174-24CC-4D71-AFDB-4CA5F11B43D3}" destId="{63B9C421-A792-457C-8C3A-A0FA8C5D7459}" srcOrd="2" destOrd="0" presId="urn:microsoft.com/office/officeart/2005/8/layout/hProcess11"/>
    <dgm:cxn modelId="{D36ACDFE-C0DD-4893-AF31-CE4615FBCE8F}" type="presParOf" srcId="{63B9C421-A792-457C-8C3A-A0FA8C5D7459}" destId="{963B65FE-C6E8-40B2-BDDC-2908087090D4}" srcOrd="0" destOrd="0" presId="urn:microsoft.com/office/officeart/2005/8/layout/hProcess11"/>
    <dgm:cxn modelId="{6D336442-FA0F-437A-A305-F581F64F42C8}" type="presParOf" srcId="{63B9C421-A792-457C-8C3A-A0FA8C5D7459}" destId="{D98B3B55-7155-48EB-94D5-9A2EE764481A}" srcOrd="1" destOrd="0" presId="urn:microsoft.com/office/officeart/2005/8/layout/hProcess11"/>
    <dgm:cxn modelId="{9BC4E6A0-9713-422E-9157-B36D06946011}" type="presParOf" srcId="{63B9C421-A792-457C-8C3A-A0FA8C5D7459}" destId="{95CD282C-1793-4390-AF0D-C29BBB865761}" srcOrd="2" destOrd="0" presId="urn:microsoft.com/office/officeart/2005/8/layout/hProcess11"/>
    <dgm:cxn modelId="{37F24497-7989-435E-8EEA-FAAD1E2352D6}" type="presParOf" srcId="{64BC2174-24CC-4D71-AFDB-4CA5F11B43D3}" destId="{2782539E-DDD6-41A7-A75D-1025539B7A6B}" srcOrd="3" destOrd="0" presId="urn:microsoft.com/office/officeart/2005/8/layout/hProcess11"/>
    <dgm:cxn modelId="{405A123F-EF87-4F7C-952E-8718270D9687}" type="presParOf" srcId="{64BC2174-24CC-4D71-AFDB-4CA5F11B43D3}" destId="{2F209376-57EA-4278-90C4-7FD9046ABDDE}" srcOrd="4" destOrd="0" presId="urn:microsoft.com/office/officeart/2005/8/layout/hProcess11"/>
    <dgm:cxn modelId="{5B6515E9-9526-4FF9-B616-069B919AFD79}" type="presParOf" srcId="{2F209376-57EA-4278-90C4-7FD9046ABDDE}" destId="{25E51362-2E45-4E3A-B1DE-0B7F10EF25B1}" srcOrd="0" destOrd="0" presId="urn:microsoft.com/office/officeart/2005/8/layout/hProcess11"/>
    <dgm:cxn modelId="{9B510E2E-8D08-4955-AA60-138B87D571E4}" type="presParOf" srcId="{2F209376-57EA-4278-90C4-7FD9046ABDDE}" destId="{CD6DEFE1-7FDB-4E4B-BA95-706244252E4C}" srcOrd="1" destOrd="0" presId="urn:microsoft.com/office/officeart/2005/8/layout/hProcess11"/>
    <dgm:cxn modelId="{57B5EE2C-5F9C-431A-90C1-3C71009153E2}" type="presParOf" srcId="{2F209376-57EA-4278-90C4-7FD9046ABDDE}" destId="{FD841630-E709-44A6-942A-8BF6202DF1AA}" srcOrd="2" destOrd="0" presId="urn:microsoft.com/office/officeart/2005/8/layout/hProcess11"/>
    <dgm:cxn modelId="{E5F90821-4FE3-4510-9C59-F71B43B721FE}" type="presParOf" srcId="{64BC2174-24CC-4D71-AFDB-4CA5F11B43D3}" destId="{1F89FC30-B747-4491-9086-DDA068A68BC6}" srcOrd="5" destOrd="0" presId="urn:microsoft.com/office/officeart/2005/8/layout/hProcess11"/>
    <dgm:cxn modelId="{DF1E4731-1F54-4C41-A3C4-395BA943AC57}" type="presParOf" srcId="{64BC2174-24CC-4D71-AFDB-4CA5F11B43D3}" destId="{BCFA4C1F-A50C-4B2F-BB68-A40878BAC12C}" srcOrd="6" destOrd="0" presId="urn:microsoft.com/office/officeart/2005/8/layout/hProcess11"/>
    <dgm:cxn modelId="{3EA34BE9-2263-4B8E-A052-A0C0AFD9D3F1}" type="presParOf" srcId="{BCFA4C1F-A50C-4B2F-BB68-A40878BAC12C}" destId="{BD9AA679-FDE7-4BF3-A94D-8ED5C739E1C9}" srcOrd="0" destOrd="0" presId="urn:microsoft.com/office/officeart/2005/8/layout/hProcess11"/>
    <dgm:cxn modelId="{2053515C-6311-48FC-BB66-9DF130B98D48}" type="presParOf" srcId="{BCFA4C1F-A50C-4B2F-BB68-A40878BAC12C}" destId="{A773ED47-82FE-4320-B0E7-47F03089CCC5}" srcOrd="1" destOrd="0" presId="urn:microsoft.com/office/officeart/2005/8/layout/hProcess11"/>
    <dgm:cxn modelId="{B60B255D-2376-4B40-8CF4-A056F093A1FC}" type="presParOf" srcId="{BCFA4C1F-A50C-4B2F-BB68-A40878BAC12C}" destId="{828491B6-93C6-4D64-A225-9C9EB58BD6E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40A648-A198-4645-A977-903DBA8EFB5C}" type="doc">
      <dgm:prSet loTypeId="urn:microsoft.com/office/officeart/2005/8/layout/hProcess11" loCatId="process" qsTypeId="urn:microsoft.com/office/officeart/2005/8/quickstyle/3d4" qsCatId="3D" csTypeId="urn:microsoft.com/office/officeart/2005/8/colors/accent2_1" csCatId="accent2" phldr="1"/>
      <dgm:spPr/>
    </dgm:pt>
    <dgm:pt modelId="{5AE305FA-7D73-47BF-8973-10A7739E4326}">
      <dgm:prSet phldrT="[Text]"/>
      <dgm:spPr/>
      <dgm:t>
        <a:bodyPr/>
        <a:lstStyle/>
        <a:p>
          <a:r>
            <a:rPr lang="el-GR" dirty="0"/>
            <a:t>Θεσμοί και Κράτος Δικαίου</a:t>
          </a:r>
          <a:endParaRPr lang="en-US" dirty="0"/>
        </a:p>
      </dgm:t>
    </dgm:pt>
    <dgm:pt modelId="{8B984982-95E4-4676-BC1F-95C1C8E7B128}" type="parTrans" cxnId="{D5B51615-7701-4375-94FC-84EA49249852}">
      <dgm:prSet/>
      <dgm:spPr/>
      <dgm:t>
        <a:bodyPr/>
        <a:lstStyle/>
        <a:p>
          <a:endParaRPr lang="en-US"/>
        </a:p>
      </dgm:t>
    </dgm:pt>
    <dgm:pt modelId="{E39DF3C7-2678-4717-A7D7-7F50E871A395}" type="sibTrans" cxnId="{D5B51615-7701-4375-94FC-84EA49249852}">
      <dgm:prSet/>
      <dgm:spPr/>
      <dgm:t>
        <a:bodyPr/>
        <a:lstStyle/>
        <a:p>
          <a:endParaRPr lang="en-US"/>
        </a:p>
      </dgm:t>
    </dgm:pt>
    <dgm:pt modelId="{E011BD1C-0145-4E15-9986-1667D7C57EA8}">
      <dgm:prSet phldrT="[Text]"/>
      <dgm:spPr/>
      <dgm:t>
        <a:bodyPr/>
        <a:lstStyle/>
        <a:p>
          <a:r>
            <a:rPr lang="el-GR" dirty="0"/>
            <a:t>Επικέντρωση στη Δικαιοσύνη</a:t>
          </a:r>
          <a:endParaRPr lang="en-US" dirty="0"/>
        </a:p>
      </dgm:t>
    </dgm:pt>
    <dgm:pt modelId="{2D592A5E-9B3D-414D-A063-AE5C53F029D1}" type="parTrans" cxnId="{85513572-2D5F-4EB0-897E-6B721B4DA3F7}">
      <dgm:prSet/>
      <dgm:spPr/>
      <dgm:t>
        <a:bodyPr/>
        <a:lstStyle/>
        <a:p>
          <a:endParaRPr lang="en-US"/>
        </a:p>
      </dgm:t>
    </dgm:pt>
    <dgm:pt modelId="{2CD323D1-9B37-41B2-9A2D-108CED941EC9}" type="sibTrans" cxnId="{85513572-2D5F-4EB0-897E-6B721B4DA3F7}">
      <dgm:prSet/>
      <dgm:spPr/>
      <dgm:t>
        <a:bodyPr/>
        <a:lstStyle/>
        <a:p>
          <a:endParaRPr lang="en-US"/>
        </a:p>
      </dgm:t>
    </dgm:pt>
    <dgm:pt modelId="{A8970EC2-DEC8-49FE-B695-1F36E5628756}">
      <dgm:prSet phldrT="[Text]"/>
      <dgm:spPr/>
      <dgm:t>
        <a:bodyPr/>
        <a:lstStyle/>
        <a:p>
          <a:r>
            <a:rPr lang="el-GR" dirty="0"/>
            <a:t>Μεταρρυθμίσεις στη Δικαιοσύνη</a:t>
          </a:r>
          <a:endParaRPr lang="en-US" dirty="0"/>
        </a:p>
      </dgm:t>
    </dgm:pt>
    <dgm:pt modelId="{E6C17DC3-C1FF-4334-9561-D55CA76F4824}" type="parTrans" cxnId="{2C90A3E2-B42E-444C-9750-79A023F60112}">
      <dgm:prSet/>
      <dgm:spPr/>
      <dgm:t>
        <a:bodyPr/>
        <a:lstStyle/>
        <a:p>
          <a:endParaRPr lang="en-US"/>
        </a:p>
      </dgm:t>
    </dgm:pt>
    <dgm:pt modelId="{E27B9735-318E-49B0-95EB-E4A2351331A7}" type="sibTrans" cxnId="{2C90A3E2-B42E-444C-9750-79A023F60112}">
      <dgm:prSet/>
      <dgm:spPr/>
      <dgm:t>
        <a:bodyPr/>
        <a:lstStyle/>
        <a:p>
          <a:endParaRPr lang="en-US"/>
        </a:p>
      </dgm:t>
    </dgm:pt>
    <dgm:pt modelId="{16EBB100-211B-4F82-844C-E68AB23778D7}">
      <dgm:prSet/>
      <dgm:spPr/>
      <dgm:t>
        <a:bodyPr/>
        <a:lstStyle/>
        <a:p>
          <a:r>
            <a:rPr lang="el-GR" dirty="0"/>
            <a:t>Κράτος Δικαίου και Διεθνής Συγκυρία</a:t>
          </a:r>
          <a:endParaRPr lang="en-US" dirty="0"/>
        </a:p>
      </dgm:t>
    </dgm:pt>
    <dgm:pt modelId="{AD453CC8-F030-4232-B0EC-9F2D8FC79042}" type="parTrans" cxnId="{3CF2FF2C-DF9D-462A-A5BD-6CC83F93ADDF}">
      <dgm:prSet/>
      <dgm:spPr/>
      <dgm:t>
        <a:bodyPr/>
        <a:lstStyle/>
        <a:p>
          <a:endParaRPr lang="en-US"/>
        </a:p>
      </dgm:t>
    </dgm:pt>
    <dgm:pt modelId="{3D21BE3D-AC22-4A74-8197-92A82D87A0E2}" type="sibTrans" cxnId="{3CF2FF2C-DF9D-462A-A5BD-6CC83F93ADDF}">
      <dgm:prSet/>
      <dgm:spPr/>
      <dgm:t>
        <a:bodyPr/>
        <a:lstStyle/>
        <a:p>
          <a:endParaRPr lang="en-US"/>
        </a:p>
      </dgm:t>
    </dgm:pt>
    <dgm:pt modelId="{66A298A3-03DE-4100-A55E-31F8573AE72A}" type="pres">
      <dgm:prSet presAssocID="{8840A648-A198-4645-A977-903DBA8EFB5C}" presName="Name0" presStyleCnt="0">
        <dgm:presLayoutVars>
          <dgm:dir/>
          <dgm:resizeHandles val="exact"/>
        </dgm:presLayoutVars>
      </dgm:prSet>
      <dgm:spPr/>
    </dgm:pt>
    <dgm:pt modelId="{080F941C-7842-4AF1-9909-123B9DE0936E}" type="pres">
      <dgm:prSet presAssocID="{8840A648-A198-4645-A977-903DBA8EFB5C}" presName="arrow" presStyleLbl="bgShp" presStyleIdx="0" presStyleCnt="1"/>
      <dgm:spPr/>
    </dgm:pt>
    <dgm:pt modelId="{64BC2174-24CC-4D71-AFDB-4CA5F11B43D3}" type="pres">
      <dgm:prSet presAssocID="{8840A648-A198-4645-A977-903DBA8EFB5C}" presName="points" presStyleCnt="0"/>
      <dgm:spPr/>
    </dgm:pt>
    <dgm:pt modelId="{E0B9470F-AE7E-4306-AFA2-13417C122B53}" type="pres">
      <dgm:prSet presAssocID="{5AE305FA-7D73-47BF-8973-10A7739E4326}" presName="compositeA" presStyleCnt="0"/>
      <dgm:spPr/>
    </dgm:pt>
    <dgm:pt modelId="{F0C63632-5BFD-4F0F-889A-8D3167F57F2E}" type="pres">
      <dgm:prSet presAssocID="{5AE305FA-7D73-47BF-8973-10A7739E4326}" presName="textA" presStyleLbl="revTx" presStyleIdx="0" presStyleCnt="4">
        <dgm:presLayoutVars>
          <dgm:bulletEnabled val="1"/>
        </dgm:presLayoutVars>
      </dgm:prSet>
      <dgm:spPr/>
    </dgm:pt>
    <dgm:pt modelId="{951CCCC6-5DD4-4C84-82E2-B8A2D878B7DE}" type="pres">
      <dgm:prSet presAssocID="{5AE305FA-7D73-47BF-8973-10A7739E4326}" presName="circleA" presStyleLbl="node1" presStyleIdx="0" presStyleCnt="4"/>
      <dgm:spPr>
        <a:solidFill>
          <a:schemeClr val="accent2">
            <a:lumMod val="50000"/>
          </a:schemeClr>
        </a:solidFill>
      </dgm:spPr>
    </dgm:pt>
    <dgm:pt modelId="{34AB014A-B5B1-430F-B123-9452007E3227}" type="pres">
      <dgm:prSet presAssocID="{5AE305FA-7D73-47BF-8973-10A7739E4326}" presName="spaceA" presStyleCnt="0"/>
      <dgm:spPr/>
    </dgm:pt>
    <dgm:pt modelId="{44904684-8ED2-498C-8180-281E6BDBE032}" type="pres">
      <dgm:prSet presAssocID="{E39DF3C7-2678-4717-A7D7-7F50E871A395}" presName="space" presStyleCnt="0"/>
      <dgm:spPr/>
    </dgm:pt>
    <dgm:pt modelId="{63B9C421-A792-457C-8C3A-A0FA8C5D7459}" type="pres">
      <dgm:prSet presAssocID="{E011BD1C-0145-4E15-9986-1667D7C57EA8}" presName="compositeB" presStyleCnt="0"/>
      <dgm:spPr/>
    </dgm:pt>
    <dgm:pt modelId="{963B65FE-C6E8-40B2-BDDC-2908087090D4}" type="pres">
      <dgm:prSet presAssocID="{E011BD1C-0145-4E15-9986-1667D7C57EA8}" presName="textB" presStyleLbl="revTx" presStyleIdx="1" presStyleCnt="4">
        <dgm:presLayoutVars>
          <dgm:bulletEnabled val="1"/>
        </dgm:presLayoutVars>
      </dgm:prSet>
      <dgm:spPr/>
    </dgm:pt>
    <dgm:pt modelId="{D98B3B55-7155-48EB-94D5-9A2EE764481A}" type="pres">
      <dgm:prSet presAssocID="{E011BD1C-0145-4E15-9986-1667D7C57EA8}" presName="circleB" presStyleLbl="node1" presStyleIdx="1" presStyleCnt="4"/>
      <dgm:spPr>
        <a:solidFill>
          <a:schemeClr val="accent2">
            <a:lumMod val="50000"/>
          </a:schemeClr>
        </a:solidFill>
      </dgm:spPr>
    </dgm:pt>
    <dgm:pt modelId="{95CD282C-1793-4390-AF0D-C29BBB865761}" type="pres">
      <dgm:prSet presAssocID="{E011BD1C-0145-4E15-9986-1667D7C57EA8}" presName="spaceB" presStyleCnt="0"/>
      <dgm:spPr/>
    </dgm:pt>
    <dgm:pt modelId="{2782539E-DDD6-41A7-A75D-1025539B7A6B}" type="pres">
      <dgm:prSet presAssocID="{2CD323D1-9B37-41B2-9A2D-108CED941EC9}" presName="space" presStyleCnt="0"/>
      <dgm:spPr/>
    </dgm:pt>
    <dgm:pt modelId="{2F209376-57EA-4278-90C4-7FD9046ABDDE}" type="pres">
      <dgm:prSet presAssocID="{A8970EC2-DEC8-49FE-B695-1F36E5628756}" presName="compositeA" presStyleCnt="0"/>
      <dgm:spPr/>
    </dgm:pt>
    <dgm:pt modelId="{25E51362-2E45-4E3A-B1DE-0B7F10EF25B1}" type="pres">
      <dgm:prSet presAssocID="{A8970EC2-DEC8-49FE-B695-1F36E5628756}" presName="textA" presStyleLbl="revTx" presStyleIdx="2" presStyleCnt="4">
        <dgm:presLayoutVars>
          <dgm:bulletEnabled val="1"/>
        </dgm:presLayoutVars>
      </dgm:prSet>
      <dgm:spPr/>
    </dgm:pt>
    <dgm:pt modelId="{CD6DEFE1-7FDB-4E4B-BA95-706244252E4C}" type="pres">
      <dgm:prSet presAssocID="{A8970EC2-DEC8-49FE-B695-1F36E5628756}" presName="circleA" presStyleLbl="node1" presStyleIdx="2" presStyleCnt="4"/>
      <dgm:spPr/>
    </dgm:pt>
    <dgm:pt modelId="{FD841630-E709-44A6-942A-8BF6202DF1AA}" type="pres">
      <dgm:prSet presAssocID="{A8970EC2-DEC8-49FE-B695-1F36E5628756}" presName="spaceA" presStyleCnt="0"/>
      <dgm:spPr/>
    </dgm:pt>
    <dgm:pt modelId="{1F89FC30-B747-4491-9086-DDA068A68BC6}" type="pres">
      <dgm:prSet presAssocID="{E27B9735-318E-49B0-95EB-E4A2351331A7}" presName="space" presStyleCnt="0"/>
      <dgm:spPr/>
    </dgm:pt>
    <dgm:pt modelId="{BCFA4C1F-A50C-4B2F-BB68-A40878BAC12C}" type="pres">
      <dgm:prSet presAssocID="{16EBB100-211B-4F82-844C-E68AB23778D7}" presName="compositeB" presStyleCnt="0"/>
      <dgm:spPr/>
    </dgm:pt>
    <dgm:pt modelId="{BD9AA679-FDE7-4BF3-A94D-8ED5C739E1C9}" type="pres">
      <dgm:prSet presAssocID="{16EBB100-211B-4F82-844C-E68AB23778D7}" presName="textB" presStyleLbl="revTx" presStyleIdx="3" presStyleCnt="4">
        <dgm:presLayoutVars>
          <dgm:bulletEnabled val="1"/>
        </dgm:presLayoutVars>
      </dgm:prSet>
      <dgm:spPr/>
    </dgm:pt>
    <dgm:pt modelId="{A773ED47-82FE-4320-B0E7-47F03089CCC5}" type="pres">
      <dgm:prSet presAssocID="{16EBB100-211B-4F82-844C-E68AB23778D7}" presName="circleB" presStyleLbl="node1" presStyleIdx="3" presStyleCnt="4"/>
      <dgm:spPr/>
    </dgm:pt>
    <dgm:pt modelId="{828491B6-93C6-4D64-A225-9C9EB58BD6E0}" type="pres">
      <dgm:prSet presAssocID="{16EBB100-211B-4F82-844C-E68AB23778D7}" presName="spaceB" presStyleCnt="0"/>
      <dgm:spPr/>
    </dgm:pt>
  </dgm:ptLst>
  <dgm:cxnLst>
    <dgm:cxn modelId="{D5B51615-7701-4375-94FC-84EA49249852}" srcId="{8840A648-A198-4645-A977-903DBA8EFB5C}" destId="{5AE305FA-7D73-47BF-8973-10A7739E4326}" srcOrd="0" destOrd="0" parTransId="{8B984982-95E4-4676-BC1F-95C1C8E7B128}" sibTransId="{E39DF3C7-2678-4717-A7D7-7F50E871A395}"/>
    <dgm:cxn modelId="{3CF2FF2C-DF9D-462A-A5BD-6CC83F93ADDF}" srcId="{8840A648-A198-4645-A977-903DBA8EFB5C}" destId="{16EBB100-211B-4F82-844C-E68AB23778D7}" srcOrd="3" destOrd="0" parTransId="{AD453CC8-F030-4232-B0EC-9F2D8FC79042}" sibTransId="{3D21BE3D-AC22-4A74-8197-92A82D87A0E2}"/>
    <dgm:cxn modelId="{8767CC3C-32CB-40D1-B132-44B2028FAE3A}" type="presOf" srcId="{8840A648-A198-4645-A977-903DBA8EFB5C}" destId="{66A298A3-03DE-4100-A55E-31F8573AE72A}" srcOrd="0" destOrd="0" presId="urn:microsoft.com/office/officeart/2005/8/layout/hProcess11"/>
    <dgm:cxn modelId="{85513572-2D5F-4EB0-897E-6B721B4DA3F7}" srcId="{8840A648-A198-4645-A977-903DBA8EFB5C}" destId="{E011BD1C-0145-4E15-9986-1667D7C57EA8}" srcOrd="1" destOrd="0" parTransId="{2D592A5E-9B3D-414D-A063-AE5C53F029D1}" sibTransId="{2CD323D1-9B37-41B2-9A2D-108CED941EC9}"/>
    <dgm:cxn modelId="{4A08B482-B704-49D0-A26B-4CD8FA8DE30C}" type="presOf" srcId="{E011BD1C-0145-4E15-9986-1667D7C57EA8}" destId="{963B65FE-C6E8-40B2-BDDC-2908087090D4}" srcOrd="0" destOrd="0" presId="urn:microsoft.com/office/officeart/2005/8/layout/hProcess11"/>
    <dgm:cxn modelId="{FF3E2DC5-A158-4249-8353-9F4D43A13015}" type="presOf" srcId="{5AE305FA-7D73-47BF-8973-10A7739E4326}" destId="{F0C63632-5BFD-4F0F-889A-8D3167F57F2E}" srcOrd="0" destOrd="0" presId="urn:microsoft.com/office/officeart/2005/8/layout/hProcess11"/>
    <dgm:cxn modelId="{2C90A3E2-B42E-444C-9750-79A023F60112}" srcId="{8840A648-A198-4645-A977-903DBA8EFB5C}" destId="{A8970EC2-DEC8-49FE-B695-1F36E5628756}" srcOrd="2" destOrd="0" parTransId="{E6C17DC3-C1FF-4334-9561-D55CA76F4824}" sibTransId="{E27B9735-318E-49B0-95EB-E4A2351331A7}"/>
    <dgm:cxn modelId="{C894CCE4-2961-495B-A4AB-3BF0F034AD99}" type="presOf" srcId="{A8970EC2-DEC8-49FE-B695-1F36E5628756}" destId="{25E51362-2E45-4E3A-B1DE-0B7F10EF25B1}" srcOrd="0" destOrd="0" presId="urn:microsoft.com/office/officeart/2005/8/layout/hProcess11"/>
    <dgm:cxn modelId="{809553EB-E02A-4D9A-B17D-6ACC8860E0C2}" type="presOf" srcId="{16EBB100-211B-4F82-844C-E68AB23778D7}" destId="{BD9AA679-FDE7-4BF3-A94D-8ED5C739E1C9}" srcOrd="0" destOrd="0" presId="urn:microsoft.com/office/officeart/2005/8/layout/hProcess11"/>
    <dgm:cxn modelId="{9B8F6F6C-A4FD-46D6-BC89-C4901CE5812B}" type="presParOf" srcId="{66A298A3-03DE-4100-A55E-31F8573AE72A}" destId="{080F941C-7842-4AF1-9909-123B9DE0936E}" srcOrd="0" destOrd="0" presId="urn:microsoft.com/office/officeart/2005/8/layout/hProcess11"/>
    <dgm:cxn modelId="{4DE85FAA-0BDA-4838-ADD4-2C29C9ED02DB}" type="presParOf" srcId="{66A298A3-03DE-4100-A55E-31F8573AE72A}" destId="{64BC2174-24CC-4D71-AFDB-4CA5F11B43D3}" srcOrd="1" destOrd="0" presId="urn:microsoft.com/office/officeart/2005/8/layout/hProcess11"/>
    <dgm:cxn modelId="{0D1A817C-D885-4B3D-AFAE-BE3F03D00451}" type="presParOf" srcId="{64BC2174-24CC-4D71-AFDB-4CA5F11B43D3}" destId="{E0B9470F-AE7E-4306-AFA2-13417C122B53}" srcOrd="0" destOrd="0" presId="urn:microsoft.com/office/officeart/2005/8/layout/hProcess11"/>
    <dgm:cxn modelId="{ADD5630B-1F57-4786-8A56-FCB39EDFC066}" type="presParOf" srcId="{E0B9470F-AE7E-4306-AFA2-13417C122B53}" destId="{F0C63632-5BFD-4F0F-889A-8D3167F57F2E}" srcOrd="0" destOrd="0" presId="urn:microsoft.com/office/officeart/2005/8/layout/hProcess11"/>
    <dgm:cxn modelId="{CAFD8861-C4CC-463B-84C5-37E807B81DDC}" type="presParOf" srcId="{E0B9470F-AE7E-4306-AFA2-13417C122B53}" destId="{951CCCC6-5DD4-4C84-82E2-B8A2D878B7DE}" srcOrd="1" destOrd="0" presId="urn:microsoft.com/office/officeart/2005/8/layout/hProcess11"/>
    <dgm:cxn modelId="{E39D3F0A-F06D-44CD-B62A-D98FBC9238F5}" type="presParOf" srcId="{E0B9470F-AE7E-4306-AFA2-13417C122B53}" destId="{34AB014A-B5B1-430F-B123-9452007E3227}" srcOrd="2" destOrd="0" presId="urn:microsoft.com/office/officeart/2005/8/layout/hProcess11"/>
    <dgm:cxn modelId="{EFCA063D-E57D-4DDA-8142-A4769DC7F266}" type="presParOf" srcId="{64BC2174-24CC-4D71-AFDB-4CA5F11B43D3}" destId="{44904684-8ED2-498C-8180-281E6BDBE032}" srcOrd="1" destOrd="0" presId="urn:microsoft.com/office/officeart/2005/8/layout/hProcess11"/>
    <dgm:cxn modelId="{D8DE1D93-464C-4AF5-8E1E-BFF04E7CAD97}" type="presParOf" srcId="{64BC2174-24CC-4D71-AFDB-4CA5F11B43D3}" destId="{63B9C421-A792-457C-8C3A-A0FA8C5D7459}" srcOrd="2" destOrd="0" presId="urn:microsoft.com/office/officeart/2005/8/layout/hProcess11"/>
    <dgm:cxn modelId="{D36ACDFE-C0DD-4893-AF31-CE4615FBCE8F}" type="presParOf" srcId="{63B9C421-A792-457C-8C3A-A0FA8C5D7459}" destId="{963B65FE-C6E8-40B2-BDDC-2908087090D4}" srcOrd="0" destOrd="0" presId="urn:microsoft.com/office/officeart/2005/8/layout/hProcess11"/>
    <dgm:cxn modelId="{6D336442-FA0F-437A-A305-F581F64F42C8}" type="presParOf" srcId="{63B9C421-A792-457C-8C3A-A0FA8C5D7459}" destId="{D98B3B55-7155-48EB-94D5-9A2EE764481A}" srcOrd="1" destOrd="0" presId="urn:microsoft.com/office/officeart/2005/8/layout/hProcess11"/>
    <dgm:cxn modelId="{9BC4E6A0-9713-422E-9157-B36D06946011}" type="presParOf" srcId="{63B9C421-A792-457C-8C3A-A0FA8C5D7459}" destId="{95CD282C-1793-4390-AF0D-C29BBB865761}" srcOrd="2" destOrd="0" presId="urn:microsoft.com/office/officeart/2005/8/layout/hProcess11"/>
    <dgm:cxn modelId="{37F24497-7989-435E-8EEA-FAAD1E2352D6}" type="presParOf" srcId="{64BC2174-24CC-4D71-AFDB-4CA5F11B43D3}" destId="{2782539E-DDD6-41A7-A75D-1025539B7A6B}" srcOrd="3" destOrd="0" presId="urn:microsoft.com/office/officeart/2005/8/layout/hProcess11"/>
    <dgm:cxn modelId="{405A123F-EF87-4F7C-952E-8718270D9687}" type="presParOf" srcId="{64BC2174-24CC-4D71-AFDB-4CA5F11B43D3}" destId="{2F209376-57EA-4278-90C4-7FD9046ABDDE}" srcOrd="4" destOrd="0" presId="urn:microsoft.com/office/officeart/2005/8/layout/hProcess11"/>
    <dgm:cxn modelId="{5B6515E9-9526-4FF9-B616-069B919AFD79}" type="presParOf" srcId="{2F209376-57EA-4278-90C4-7FD9046ABDDE}" destId="{25E51362-2E45-4E3A-B1DE-0B7F10EF25B1}" srcOrd="0" destOrd="0" presId="urn:microsoft.com/office/officeart/2005/8/layout/hProcess11"/>
    <dgm:cxn modelId="{9B510E2E-8D08-4955-AA60-138B87D571E4}" type="presParOf" srcId="{2F209376-57EA-4278-90C4-7FD9046ABDDE}" destId="{CD6DEFE1-7FDB-4E4B-BA95-706244252E4C}" srcOrd="1" destOrd="0" presId="urn:microsoft.com/office/officeart/2005/8/layout/hProcess11"/>
    <dgm:cxn modelId="{57B5EE2C-5F9C-431A-90C1-3C71009153E2}" type="presParOf" srcId="{2F209376-57EA-4278-90C4-7FD9046ABDDE}" destId="{FD841630-E709-44A6-942A-8BF6202DF1AA}" srcOrd="2" destOrd="0" presId="urn:microsoft.com/office/officeart/2005/8/layout/hProcess11"/>
    <dgm:cxn modelId="{E5F90821-4FE3-4510-9C59-F71B43B721FE}" type="presParOf" srcId="{64BC2174-24CC-4D71-AFDB-4CA5F11B43D3}" destId="{1F89FC30-B747-4491-9086-DDA068A68BC6}" srcOrd="5" destOrd="0" presId="urn:microsoft.com/office/officeart/2005/8/layout/hProcess11"/>
    <dgm:cxn modelId="{DF1E4731-1F54-4C41-A3C4-395BA943AC57}" type="presParOf" srcId="{64BC2174-24CC-4D71-AFDB-4CA5F11B43D3}" destId="{BCFA4C1F-A50C-4B2F-BB68-A40878BAC12C}" srcOrd="6" destOrd="0" presId="urn:microsoft.com/office/officeart/2005/8/layout/hProcess11"/>
    <dgm:cxn modelId="{3EA34BE9-2263-4B8E-A052-A0C0AFD9D3F1}" type="presParOf" srcId="{BCFA4C1F-A50C-4B2F-BB68-A40878BAC12C}" destId="{BD9AA679-FDE7-4BF3-A94D-8ED5C739E1C9}" srcOrd="0" destOrd="0" presId="urn:microsoft.com/office/officeart/2005/8/layout/hProcess11"/>
    <dgm:cxn modelId="{2053515C-6311-48FC-BB66-9DF130B98D48}" type="presParOf" srcId="{BCFA4C1F-A50C-4B2F-BB68-A40878BAC12C}" destId="{A773ED47-82FE-4320-B0E7-47F03089CCC5}" srcOrd="1" destOrd="0" presId="urn:microsoft.com/office/officeart/2005/8/layout/hProcess11"/>
    <dgm:cxn modelId="{B60B255D-2376-4B40-8CF4-A056F093A1FC}" type="presParOf" srcId="{BCFA4C1F-A50C-4B2F-BB68-A40878BAC12C}" destId="{828491B6-93C6-4D64-A225-9C9EB58BD6E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0A648-A198-4645-A977-903DBA8EFB5C}" type="doc">
      <dgm:prSet loTypeId="urn:microsoft.com/office/officeart/2005/8/layout/hProcess11" loCatId="process" qsTypeId="urn:microsoft.com/office/officeart/2005/8/quickstyle/3d4" qsCatId="3D" csTypeId="urn:microsoft.com/office/officeart/2005/8/colors/accent2_1" csCatId="accent2" phldr="1"/>
      <dgm:spPr/>
    </dgm:pt>
    <dgm:pt modelId="{5AE305FA-7D73-47BF-8973-10A7739E4326}">
      <dgm:prSet phldrT="[Text]"/>
      <dgm:spPr/>
      <dgm:t>
        <a:bodyPr/>
        <a:lstStyle/>
        <a:p>
          <a:r>
            <a:rPr lang="el-GR" dirty="0"/>
            <a:t>Θεσμοί και Κράτος Δικαίου</a:t>
          </a:r>
          <a:endParaRPr lang="en-US" dirty="0"/>
        </a:p>
      </dgm:t>
    </dgm:pt>
    <dgm:pt modelId="{8B984982-95E4-4676-BC1F-95C1C8E7B128}" type="parTrans" cxnId="{D5B51615-7701-4375-94FC-84EA49249852}">
      <dgm:prSet/>
      <dgm:spPr/>
      <dgm:t>
        <a:bodyPr/>
        <a:lstStyle/>
        <a:p>
          <a:endParaRPr lang="en-US"/>
        </a:p>
      </dgm:t>
    </dgm:pt>
    <dgm:pt modelId="{E39DF3C7-2678-4717-A7D7-7F50E871A395}" type="sibTrans" cxnId="{D5B51615-7701-4375-94FC-84EA49249852}">
      <dgm:prSet/>
      <dgm:spPr/>
      <dgm:t>
        <a:bodyPr/>
        <a:lstStyle/>
        <a:p>
          <a:endParaRPr lang="en-US"/>
        </a:p>
      </dgm:t>
    </dgm:pt>
    <dgm:pt modelId="{E011BD1C-0145-4E15-9986-1667D7C57EA8}">
      <dgm:prSet phldrT="[Text]"/>
      <dgm:spPr/>
      <dgm:t>
        <a:bodyPr/>
        <a:lstStyle/>
        <a:p>
          <a:r>
            <a:rPr lang="el-GR" dirty="0"/>
            <a:t>Επικέντρωση στη Δικαιοσύνη</a:t>
          </a:r>
          <a:endParaRPr lang="en-US" dirty="0"/>
        </a:p>
      </dgm:t>
    </dgm:pt>
    <dgm:pt modelId="{2D592A5E-9B3D-414D-A063-AE5C53F029D1}" type="parTrans" cxnId="{85513572-2D5F-4EB0-897E-6B721B4DA3F7}">
      <dgm:prSet/>
      <dgm:spPr/>
      <dgm:t>
        <a:bodyPr/>
        <a:lstStyle/>
        <a:p>
          <a:endParaRPr lang="en-US"/>
        </a:p>
      </dgm:t>
    </dgm:pt>
    <dgm:pt modelId="{2CD323D1-9B37-41B2-9A2D-108CED941EC9}" type="sibTrans" cxnId="{85513572-2D5F-4EB0-897E-6B721B4DA3F7}">
      <dgm:prSet/>
      <dgm:spPr/>
      <dgm:t>
        <a:bodyPr/>
        <a:lstStyle/>
        <a:p>
          <a:endParaRPr lang="en-US"/>
        </a:p>
      </dgm:t>
    </dgm:pt>
    <dgm:pt modelId="{A8970EC2-DEC8-49FE-B695-1F36E5628756}">
      <dgm:prSet phldrT="[Text]"/>
      <dgm:spPr/>
      <dgm:t>
        <a:bodyPr/>
        <a:lstStyle/>
        <a:p>
          <a:r>
            <a:rPr lang="el-GR" dirty="0"/>
            <a:t>Μεταρρυθμίσεις στη Δικαιοσύνη</a:t>
          </a:r>
          <a:endParaRPr lang="en-US" dirty="0"/>
        </a:p>
      </dgm:t>
    </dgm:pt>
    <dgm:pt modelId="{E6C17DC3-C1FF-4334-9561-D55CA76F4824}" type="parTrans" cxnId="{2C90A3E2-B42E-444C-9750-79A023F60112}">
      <dgm:prSet/>
      <dgm:spPr/>
      <dgm:t>
        <a:bodyPr/>
        <a:lstStyle/>
        <a:p>
          <a:endParaRPr lang="en-US"/>
        </a:p>
      </dgm:t>
    </dgm:pt>
    <dgm:pt modelId="{E27B9735-318E-49B0-95EB-E4A2351331A7}" type="sibTrans" cxnId="{2C90A3E2-B42E-444C-9750-79A023F60112}">
      <dgm:prSet/>
      <dgm:spPr/>
      <dgm:t>
        <a:bodyPr/>
        <a:lstStyle/>
        <a:p>
          <a:endParaRPr lang="en-US"/>
        </a:p>
      </dgm:t>
    </dgm:pt>
    <dgm:pt modelId="{16EBB100-211B-4F82-844C-E68AB23778D7}">
      <dgm:prSet/>
      <dgm:spPr/>
      <dgm:t>
        <a:bodyPr/>
        <a:lstStyle/>
        <a:p>
          <a:r>
            <a:rPr lang="el-GR" dirty="0"/>
            <a:t>Κράτος Δικαίου και Διεθνής Συγκυρία</a:t>
          </a:r>
          <a:endParaRPr lang="en-US" dirty="0"/>
        </a:p>
      </dgm:t>
    </dgm:pt>
    <dgm:pt modelId="{AD453CC8-F030-4232-B0EC-9F2D8FC79042}" type="parTrans" cxnId="{3CF2FF2C-DF9D-462A-A5BD-6CC83F93ADDF}">
      <dgm:prSet/>
      <dgm:spPr/>
      <dgm:t>
        <a:bodyPr/>
        <a:lstStyle/>
        <a:p>
          <a:endParaRPr lang="en-US"/>
        </a:p>
      </dgm:t>
    </dgm:pt>
    <dgm:pt modelId="{3D21BE3D-AC22-4A74-8197-92A82D87A0E2}" type="sibTrans" cxnId="{3CF2FF2C-DF9D-462A-A5BD-6CC83F93ADDF}">
      <dgm:prSet/>
      <dgm:spPr/>
      <dgm:t>
        <a:bodyPr/>
        <a:lstStyle/>
        <a:p>
          <a:endParaRPr lang="en-US"/>
        </a:p>
      </dgm:t>
    </dgm:pt>
    <dgm:pt modelId="{66A298A3-03DE-4100-A55E-31F8573AE72A}" type="pres">
      <dgm:prSet presAssocID="{8840A648-A198-4645-A977-903DBA8EFB5C}" presName="Name0" presStyleCnt="0">
        <dgm:presLayoutVars>
          <dgm:dir/>
          <dgm:resizeHandles val="exact"/>
        </dgm:presLayoutVars>
      </dgm:prSet>
      <dgm:spPr/>
    </dgm:pt>
    <dgm:pt modelId="{080F941C-7842-4AF1-9909-123B9DE0936E}" type="pres">
      <dgm:prSet presAssocID="{8840A648-A198-4645-A977-903DBA8EFB5C}" presName="arrow" presStyleLbl="bgShp" presStyleIdx="0" presStyleCnt="1"/>
      <dgm:spPr/>
    </dgm:pt>
    <dgm:pt modelId="{64BC2174-24CC-4D71-AFDB-4CA5F11B43D3}" type="pres">
      <dgm:prSet presAssocID="{8840A648-A198-4645-A977-903DBA8EFB5C}" presName="points" presStyleCnt="0"/>
      <dgm:spPr/>
    </dgm:pt>
    <dgm:pt modelId="{E0B9470F-AE7E-4306-AFA2-13417C122B53}" type="pres">
      <dgm:prSet presAssocID="{5AE305FA-7D73-47BF-8973-10A7739E4326}" presName="compositeA" presStyleCnt="0"/>
      <dgm:spPr/>
    </dgm:pt>
    <dgm:pt modelId="{F0C63632-5BFD-4F0F-889A-8D3167F57F2E}" type="pres">
      <dgm:prSet presAssocID="{5AE305FA-7D73-47BF-8973-10A7739E4326}" presName="textA" presStyleLbl="revTx" presStyleIdx="0" presStyleCnt="4">
        <dgm:presLayoutVars>
          <dgm:bulletEnabled val="1"/>
        </dgm:presLayoutVars>
      </dgm:prSet>
      <dgm:spPr/>
    </dgm:pt>
    <dgm:pt modelId="{951CCCC6-5DD4-4C84-82E2-B8A2D878B7DE}" type="pres">
      <dgm:prSet presAssocID="{5AE305FA-7D73-47BF-8973-10A7739E4326}" presName="circleA" presStyleLbl="node1" presStyleIdx="0" presStyleCnt="4"/>
      <dgm:spPr>
        <a:solidFill>
          <a:schemeClr val="accent2">
            <a:lumMod val="50000"/>
          </a:schemeClr>
        </a:solidFill>
      </dgm:spPr>
    </dgm:pt>
    <dgm:pt modelId="{34AB014A-B5B1-430F-B123-9452007E3227}" type="pres">
      <dgm:prSet presAssocID="{5AE305FA-7D73-47BF-8973-10A7739E4326}" presName="spaceA" presStyleCnt="0"/>
      <dgm:spPr/>
    </dgm:pt>
    <dgm:pt modelId="{44904684-8ED2-498C-8180-281E6BDBE032}" type="pres">
      <dgm:prSet presAssocID="{E39DF3C7-2678-4717-A7D7-7F50E871A395}" presName="space" presStyleCnt="0"/>
      <dgm:spPr/>
    </dgm:pt>
    <dgm:pt modelId="{63B9C421-A792-457C-8C3A-A0FA8C5D7459}" type="pres">
      <dgm:prSet presAssocID="{E011BD1C-0145-4E15-9986-1667D7C57EA8}" presName="compositeB" presStyleCnt="0"/>
      <dgm:spPr/>
    </dgm:pt>
    <dgm:pt modelId="{963B65FE-C6E8-40B2-BDDC-2908087090D4}" type="pres">
      <dgm:prSet presAssocID="{E011BD1C-0145-4E15-9986-1667D7C57EA8}" presName="textB" presStyleLbl="revTx" presStyleIdx="1" presStyleCnt="4">
        <dgm:presLayoutVars>
          <dgm:bulletEnabled val="1"/>
        </dgm:presLayoutVars>
      </dgm:prSet>
      <dgm:spPr/>
    </dgm:pt>
    <dgm:pt modelId="{D98B3B55-7155-48EB-94D5-9A2EE764481A}" type="pres">
      <dgm:prSet presAssocID="{E011BD1C-0145-4E15-9986-1667D7C57EA8}" presName="circleB" presStyleLbl="node1" presStyleIdx="1" presStyleCnt="4"/>
      <dgm:spPr>
        <a:solidFill>
          <a:schemeClr val="accent2">
            <a:lumMod val="50000"/>
          </a:schemeClr>
        </a:solidFill>
      </dgm:spPr>
    </dgm:pt>
    <dgm:pt modelId="{95CD282C-1793-4390-AF0D-C29BBB865761}" type="pres">
      <dgm:prSet presAssocID="{E011BD1C-0145-4E15-9986-1667D7C57EA8}" presName="spaceB" presStyleCnt="0"/>
      <dgm:spPr/>
    </dgm:pt>
    <dgm:pt modelId="{2782539E-DDD6-41A7-A75D-1025539B7A6B}" type="pres">
      <dgm:prSet presAssocID="{2CD323D1-9B37-41B2-9A2D-108CED941EC9}" presName="space" presStyleCnt="0"/>
      <dgm:spPr/>
    </dgm:pt>
    <dgm:pt modelId="{2F209376-57EA-4278-90C4-7FD9046ABDDE}" type="pres">
      <dgm:prSet presAssocID="{A8970EC2-DEC8-49FE-B695-1F36E5628756}" presName="compositeA" presStyleCnt="0"/>
      <dgm:spPr/>
    </dgm:pt>
    <dgm:pt modelId="{25E51362-2E45-4E3A-B1DE-0B7F10EF25B1}" type="pres">
      <dgm:prSet presAssocID="{A8970EC2-DEC8-49FE-B695-1F36E5628756}" presName="textA" presStyleLbl="revTx" presStyleIdx="2" presStyleCnt="4">
        <dgm:presLayoutVars>
          <dgm:bulletEnabled val="1"/>
        </dgm:presLayoutVars>
      </dgm:prSet>
      <dgm:spPr/>
    </dgm:pt>
    <dgm:pt modelId="{CD6DEFE1-7FDB-4E4B-BA95-706244252E4C}" type="pres">
      <dgm:prSet presAssocID="{A8970EC2-DEC8-49FE-B695-1F36E5628756}" presName="circleA" presStyleLbl="node1" presStyleIdx="2" presStyleCnt="4"/>
      <dgm:spPr>
        <a:solidFill>
          <a:schemeClr val="accent2">
            <a:lumMod val="50000"/>
          </a:schemeClr>
        </a:solidFill>
      </dgm:spPr>
    </dgm:pt>
    <dgm:pt modelId="{FD841630-E709-44A6-942A-8BF6202DF1AA}" type="pres">
      <dgm:prSet presAssocID="{A8970EC2-DEC8-49FE-B695-1F36E5628756}" presName="spaceA" presStyleCnt="0"/>
      <dgm:spPr/>
    </dgm:pt>
    <dgm:pt modelId="{1F89FC30-B747-4491-9086-DDA068A68BC6}" type="pres">
      <dgm:prSet presAssocID="{E27B9735-318E-49B0-95EB-E4A2351331A7}" presName="space" presStyleCnt="0"/>
      <dgm:spPr/>
    </dgm:pt>
    <dgm:pt modelId="{BCFA4C1F-A50C-4B2F-BB68-A40878BAC12C}" type="pres">
      <dgm:prSet presAssocID="{16EBB100-211B-4F82-844C-E68AB23778D7}" presName="compositeB" presStyleCnt="0"/>
      <dgm:spPr/>
    </dgm:pt>
    <dgm:pt modelId="{BD9AA679-FDE7-4BF3-A94D-8ED5C739E1C9}" type="pres">
      <dgm:prSet presAssocID="{16EBB100-211B-4F82-844C-E68AB23778D7}" presName="textB" presStyleLbl="revTx" presStyleIdx="3" presStyleCnt="4">
        <dgm:presLayoutVars>
          <dgm:bulletEnabled val="1"/>
        </dgm:presLayoutVars>
      </dgm:prSet>
      <dgm:spPr/>
    </dgm:pt>
    <dgm:pt modelId="{A773ED47-82FE-4320-B0E7-47F03089CCC5}" type="pres">
      <dgm:prSet presAssocID="{16EBB100-211B-4F82-844C-E68AB23778D7}" presName="circleB" presStyleLbl="node1" presStyleIdx="3" presStyleCnt="4"/>
      <dgm:spPr/>
    </dgm:pt>
    <dgm:pt modelId="{828491B6-93C6-4D64-A225-9C9EB58BD6E0}" type="pres">
      <dgm:prSet presAssocID="{16EBB100-211B-4F82-844C-E68AB23778D7}" presName="spaceB" presStyleCnt="0"/>
      <dgm:spPr/>
    </dgm:pt>
  </dgm:ptLst>
  <dgm:cxnLst>
    <dgm:cxn modelId="{D5B51615-7701-4375-94FC-84EA49249852}" srcId="{8840A648-A198-4645-A977-903DBA8EFB5C}" destId="{5AE305FA-7D73-47BF-8973-10A7739E4326}" srcOrd="0" destOrd="0" parTransId="{8B984982-95E4-4676-BC1F-95C1C8E7B128}" sibTransId="{E39DF3C7-2678-4717-A7D7-7F50E871A395}"/>
    <dgm:cxn modelId="{3CF2FF2C-DF9D-462A-A5BD-6CC83F93ADDF}" srcId="{8840A648-A198-4645-A977-903DBA8EFB5C}" destId="{16EBB100-211B-4F82-844C-E68AB23778D7}" srcOrd="3" destOrd="0" parTransId="{AD453CC8-F030-4232-B0EC-9F2D8FC79042}" sibTransId="{3D21BE3D-AC22-4A74-8197-92A82D87A0E2}"/>
    <dgm:cxn modelId="{8767CC3C-32CB-40D1-B132-44B2028FAE3A}" type="presOf" srcId="{8840A648-A198-4645-A977-903DBA8EFB5C}" destId="{66A298A3-03DE-4100-A55E-31F8573AE72A}" srcOrd="0" destOrd="0" presId="urn:microsoft.com/office/officeart/2005/8/layout/hProcess11"/>
    <dgm:cxn modelId="{85513572-2D5F-4EB0-897E-6B721B4DA3F7}" srcId="{8840A648-A198-4645-A977-903DBA8EFB5C}" destId="{E011BD1C-0145-4E15-9986-1667D7C57EA8}" srcOrd="1" destOrd="0" parTransId="{2D592A5E-9B3D-414D-A063-AE5C53F029D1}" sibTransId="{2CD323D1-9B37-41B2-9A2D-108CED941EC9}"/>
    <dgm:cxn modelId="{4A08B482-B704-49D0-A26B-4CD8FA8DE30C}" type="presOf" srcId="{E011BD1C-0145-4E15-9986-1667D7C57EA8}" destId="{963B65FE-C6E8-40B2-BDDC-2908087090D4}" srcOrd="0" destOrd="0" presId="urn:microsoft.com/office/officeart/2005/8/layout/hProcess11"/>
    <dgm:cxn modelId="{FF3E2DC5-A158-4249-8353-9F4D43A13015}" type="presOf" srcId="{5AE305FA-7D73-47BF-8973-10A7739E4326}" destId="{F0C63632-5BFD-4F0F-889A-8D3167F57F2E}" srcOrd="0" destOrd="0" presId="urn:microsoft.com/office/officeart/2005/8/layout/hProcess11"/>
    <dgm:cxn modelId="{2C90A3E2-B42E-444C-9750-79A023F60112}" srcId="{8840A648-A198-4645-A977-903DBA8EFB5C}" destId="{A8970EC2-DEC8-49FE-B695-1F36E5628756}" srcOrd="2" destOrd="0" parTransId="{E6C17DC3-C1FF-4334-9561-D55CA76F4824}" sibTransId="{E27B9735-318E-49B0-95EB-E4A2351331A7}"/>
    <dgm:cxn modelId="{C894CCE4-2961-495B-A4AB-3BF0F034AD99}" type="presOf" srcId="{A8970EC2-DEC8-49FE-B695-1F36E5628756}" destId="{25E51362-2E45-4E3A-B1DE-0B7F10EF25B1}" srcOrd="0" destOrd="0" presId="urn:microsoft.com/office/officeart/2005/8/layout/hProcess11"/>
    <dgm:cxn modelId="{809553EB-E02A-4D9A-B17D-6ACC8860E0C2}" type="presOf" srcId="{16EBB100-211B-4F82-844C-E68AB23778D7}" destId="{BD9AA679-FDE7-4BF3-A94D-8ED5C739E1C9}" srcOrd="0" destOrd="0" presId="urn:microsoft.com/office/officeart/2005/8/layout/hProcess11"/>
    <dgm:cxn modelId="{9B8F6F6C-A4FD-46D6-BC89-C4901CE5812B}" type="presParOf" srcId="{66A298A3-03DE-4100-A55E-31F8573AE72A}" destId="{080F941C-7842-4AF1-9909-123B9DE0936E}" srcOrd="0" destOrd="0" presId="urn:microsoft.com/office/officeart/2005/8/layout/hProcess11"/>
    <dgm:cxn modelId="{4DE85FAA-0BDA-4838-ADD4-2C29C9ED02DB}" type="presParOf" srcId="{66A298A3-03DE-4100-A55E-31F8573AE72A}" destId="{64BC2174-24CC-4D71-AFDB-4CA5F11B43D3}" srcOrd="1" destOrd="0" presId="urn:microsoft.com/office/officeart/2005/8/layout/hProcess11"/>
    <dgm:cxn modelId="{0D1A817C-D885-4B3D-AFAE-BE3F03D00451}" type="presParOf" srcId="{64BC2174-24CC-4D71-AFDB-4CA5F11B43D3}" destId="{E0B9470F-AE7E-4306-AFA2-13417C122B53}" srcOrd="0" destOrd="0" presId="urn:microsoft.com/office/officeart/2005/8/layout/hProcess11"/>
    <dgm:cxn modelId="{ADD5630B-1F57-4786-8A56-FCB39EDFC066}" type="presParOf" srcId="{E0B9470F-AE7E-4306-AFA2-13417C122B53}" destId="{F0C63632-5BFD-4F0F-889A-8D3167F57F2E}" srcOrd="0" destOrd="0" presId="urn:microsoft.com/office/officeart/2005/8/layout/hProcess11"/>
    <dgm:cxn modelId="{CAFD8861-C4CC-463B-84C5-37E807B81DDC}" type="presParOf" srcId="{E0B9470F-AE7E-4306-AFA2-13417C122B53}" destId="{951CCCC6-5DD4-4C84-82E2-B8A2D878B7DE}" srcOrd="1" destOrd="0" presId="urn:microsoft.com/office/officeart/2005/8/layout/hProcess11"/>
    <dgm:cxn modelId="{E39D3F0A-F06D-44CD-B62A-D98FBC9238F5}" type="presParOf" srcId="{E0B9470F-AE7E-4306-AFA2-13417C122B53}" destId="{34AB014A-B5B1-430F-B123-9452007E3227}" srcOrd="2" destOrd="0" presId="urn:microsoft.com/office/officeart/2005/8/layout/hProcess11"/>
    <dgm:cxn modelId="{EFCA063D-E57D-4DDA-8142-A4769DC7F266}" type="presParOf" srcId="{64BC2174-24CC-4D71-AFDB-4CA5F11B43D3}" destId="{44904684-8ED2-498C-8180-281E6BDBE032}" srcOrd="1" destOrd="0" presId="urn:microsoft.com/office/officeart/2005/8/layout/hProcess11"/>
    <dgm:cxn modelId="{D8DE1D93-464C-4AF5-8E1E-BFF04E7CAD97}" type="presParOf" srcId="{64BC2174-24CC-4D71-AFDB-4CA5F11B43D3}" destId="{63B9C421-A792-457C-8C3A-A0FA8C5D7459}" srcOrd="2" destOrd="0" presId="urn:microsoft.com/office/officeart/2005/8/layout/hProcess11"/>
    <dgm:cxn modelId="{D36ACDFE-C0DD-4893-AF31-CE4615FBCE8F}" type="presParOf" srcId="{63B9C421-A792-457C-8C3A-A0FA8C5D7459}" destId="{963B65FE-C6E8-40B2-BDDC-2908087090D4}" srcOrd="0" destOrd="0" presId="urn:microsoft.com/office/officeart/2005/8/layout/hProcess11"/>
    <dgm:cxn modelId="{6D336442-FA0F-437A-A305-F581F64F42C8}" type="presParOf" srcId="{63B9C421-A792-457C-8C3A-A0FA8C5D7459}" destId="{D98B3B55-7155-48EB-94D5-9A2EE764481A}" srcOrd="1" destOrd="0" presId="urn:microsoft.com/office/officeart/2005/8/layout/hProcess11"/>
    <dgm:cxn modelId="{9BC4E6A0-9713-422E-9157-B36D06946011}" type="presParOf" srcId="{63B9C421-A792-457C-8C3A-A0FA8C5D7459}" destId="{95CD282C-1793-4390-AF0D-C29BBB865761}" srcOrd="2" destOrd="0" presId="urn:microsoft.com/office/officeart/2005/8/layout/hProcess11"/>
    <dgm:cxn modelId="{37F24497-7989-435E-8EEA-FAAD1E2352D6}" type="presParOf" srcId="{64BC2174-24CC-4D71-AFDB-4CA5F11B43D3}" destId="{2782539E-DDD6-41A7-A75D-1025539B7A6B}" srcOrd="3" destOrd="0" presId="urn:microsoft.com/office/officeart/2005/8/layout/hProcess11"/>
    <dgm:cxn modelId="{405A123F-EF87-4F7C-952E-8718270D9687}" type="presParOf" srcId="{64BC2174-24CC-4D71-AFDB-4CA5F11B43D3}" destId="{2F209376-57EA-4278-90C4-7FD9046ABDDE}" srcOrd="4" destOrd="0" presId="urn:microsoft.com/office/officeart/2005/8/layout/hProcess11"/>
    <dgm:cxn modelId="{5B6515E9-9526-4FF9-B616-069B919AFD79}" type="presParOf" srcId="{2F209376-57EA-4278-90C4-7FD9046ABDDE}" destId="{25E51362-2E45-4E3A-B1DE-0B7F10EF25B1}" srcOrd="0" destOrd="0" presId="urn:microsoft.com/office/officeart/2005/8/layout/hProcess11"/>
    <dgm:cxn modelId="{9B510E2E-8D08-4955-AA60-138B87D571E4}" type="presParOf" srcId="{2F209376-57EA-4278-90C4-7FD9046ABDDE}" destId="{CD6DEFE1-7FDB-4E4B-BA95-706244252E4C}" srcOrd="1" destOrd="0" presId="urn:microsoft.com/office/officeart/2005/8/layout/hProcess11"/>
    <dgm:cxn modelId="{57B5EE2C-5F9C-431A-90C1-3C71009153E2}" type="presParOf" srcId="{2F209376-57EA-4278-90C4-7FD9046ABDDE}" destId="{FD841630-E709-44A6-942A-8BF6202DF1AA}" srcOrd="2" destOrd="0" presId="urn:microsoft.com/office/officeart/2005/8/layout/hProcess11"/>
    <dgm:cxn modelId="{E5F90821-4FE3-4510-9C59-F71B43B721FE}" type="presParOf" srcId="{64BC2174-24CC-4D71-AFDB-4CA5F11B43D3}" destId="{1F89FC30-B747-4491-9086-DDA068A68BC6}" srcOrd="5" destOrd="0" presId="urn:microsoft.com/office/officeart/2005/8/layout/hProcess11"/>
    <dgm:cxn modelId="{DF1E4731-1F54-4C41-A3C4-395BA943AC57}" type="presParOf" srcId="{64BC2174-24CC-4D71-AFDB-4CA5F11B43D3}" destId="{BCFA4C1F-A50C-4B2F-BB68-A40878BAC12C}" srcOrd="6" destOrd="0" presId="urn:microsoft.com/office/officeart/2005/8/layout/hProcess11"/>
    <dgm:cxn modelId="{3EA34BE9-2263-4B8E-A052-A0C0AFD9D3F1}" type="presParOf" srcId="{BCFA4C1F-A50C-4B2F-BB68-A40878BAC12C}" destId="{BD9AA679-FDE7-4BF3-A94D-8ED5C739E1C9}" srcOrd="0" destOrd="0" presId="urn:microsoft.com/office/officeart/2005/8/layout/hProcess11"/>
    <dgm:cxn modelId="{2053515C-6311-48FC-BB66-9DF130B98D48}" type="presParOf" srcId="{BCFA4C1F-A50C-4B2F-BB68-A40878BAC12C}" destId="{A773ED47-82FE-4320-B0E7-47F03089CCC5}" srcOrd="1" destOrd="0" presId="urn:microsoft.com/office/officeart/2005/8/layout/hProcess11"/>
    <dgm:cxn modelId="{B60B255D-2376-4B40-8CF4-A056F093A1FC}" type="presParOf" srcId="{BCFA4C1F-A50C-4B2F-BB68-A40878BAC12C}" destId="{828491B6-93C6-4D64-A225-9C9EB58BD6E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40A648-A198-4645-A977-903DBA8EFB5C}" type="doc">
      <dgm:prSet loTypeId="urn:microsoft.com/office/officeart/2005/8/layout/hProcess11" loCatId="process" qsTypeId="urn:microsoft.com/office/officeart/2005/8/quickstyle/3d4" qsCatId="3D" csTypeId="urn:microsoft.com/office/officeart/2005/8/colors/accent2_1" csCatId="accent2" phldr="1"/>
      <dgm:spPr/>
    </dgm:pt>
    <dgm:pt modelId="{5AE305FA-7D73-47BF-8973-10A7739E4326}">
      <dgm:prSet phldrT="[Text]"/>
      <dgm:spPr/>
      <dgm:t>
        <a:bodyPr/>
        <a:lstStyle/>
        <a:p>
          <a:r>
            <a:rPr lang="el-GR" dirty="0"/>
            <a:t>Θεσμοί και Κράτος Δικαίου</a:t>
          </a:r>
          <a:endParaRPr lang="en-US" dirty="0"/>
        </a:p>
      </dgm:t>
    </dgm:pt>
    <dgm:pt modelId="{8B984982-95E4-4676-BC1F-95C1C8E7B128}" type="parTrans" cxnId="{D5B51615-7701-4375-94FC-84EA49249852}">
      <dgm:prSet/>
      <dgm:spPr/>
      <dgm:t>
        <a:bodyPr/>
        <a:lstStyle/>
        <a:p>
          <a:endParaRPr lang="en-US"/>
        </a:p>
      </dgm:t>
    </dgm:pt>
    <dgm:pt modelId="{E39DF3C7-2678-4717-A7D7-7F50E871A395}" type="sibTrans" cxnId="{D5B51615-7701-4375-94FC-84EA49249852}">
      <dgm:prSet/>
      <dgm:spPr/>
      <dgm:t>
        <a:bodyPr/>
        <a:lstStyle/>
        <a:p>
          <a:endParaRPr lang="en-US"/>
        </a:p>
      </dgm:t>
    </dgm:pt>
    <dgm:pt modelId="{E011BD1C-0145-4E15-9986-1667D7C57EA8}">
      <dgm:prSet phldrT="[Text]"/>
      <dgm:spPr/>
      <dgm:t>
        <a:bodyPr/>
        <a:lstStyle/>
        <a:p>
          <a:r>
            <a:rPr lang="el-GR" dirty="0"/>
            <a:t>Επικέντρωση στη Δικαιοσύνη</a:t>
          </a:r>
          <a:endParaRPr lang="en-US" dirty="0"/>
        </a:p>
      </dgm:t>
    </dgm:pt>
    <dgm:pt modelId="{2D592A5E-9B3D-414D-A063-AE5C53F029D1}" type="parTrans" cxnId="{85513572-2D5F-4EB0-897E-6B721B4DA3F7}">
      <dgm:prSet/>
      <dgm:spPr/>
      <dgm:t>
        <a:bodyPr/>
        <a:lstStyle/>
        <a:p>
          <a:endParaRPr lang="en-US"/>
        </a:p>
      </dgm:t>
    </dgm:pt>
    <dgm:pt modelId="{2CD323D1-9B37-41B2-9A2D-108CED941EC9}" type="sibTrans" cxnId="{85513572-2D5F-4EB0-897E-6B721B4DA3F7}">
      <dgm:prSet/>
      <dgm:spPr/>
      <dgm:t>
        <a:bodyPr/>
        <a:lstStyle/>
        <a:p>
          <a:endParaRPr lang="en-US"/>
        </a:p>
      </dgm:t>
    </dgm:pt>
    <dgm:pt modelId="{A8970EC2-DEC8-49FE-B695-1F36E5628756}">
      <dgm:prSet phldrT="[Text]"/>
      <dgm:spPr/>
      <dgm:t>
        <a:bodyPr/>
        <a:lstStyle/>
        <a:p>
          <a:r>
            <a:rPr lang="el-GR" dirty="0"/>
            <a:t>Μεταρρυθμίσεις στη Δικαιοσύνη</a:t>
          </a:r>
          <a:endParaRPr lang="en-US" dirty="0"/>
        </a:p>
      </dgm:t>
    </dgm:pt>
    <dgm:pt modelId="{E6C17DC3-C1FF-4334-9561-D55CA76F4824}" type="parTrans" cxnId="{2C90A3E2-B42E-444C-9750-79A023F60112}">
      <dgm:prSet/>
      <dgm:spPr/>
      <dgm:t>
        <a:bodyPr/>
        <a:lstStyle/>
        <a:p>
          <a:endParaRPr lang="en-US"/>
        </a:p>
      </dgm:t>
    </dgm:pt>
    <dgm:pt modelId="{E27B9735-318E-49B0-95EB-E4A2351331A7}" type="sibTrans" cxnId="{2C90A3E2-B42E-444C-9750-79A023F60112}">
      <dgm:prSet/>
      <dgm:spPr/>
      <dgm:t>
        <a:bodyPr/>
        <a:lstStyle/>
        <a:p>
          <a:endParaRPr lang="en-US"/>
        </a:p>
      </dgm:t>
    </dgm:pt>
    <dgm:pt modelId="{16EBB100-211B-4F82-844C-E68AB23778D7}">
      <dgm:prSet/>
      <dgm:spPr/>
      <dgm:t>
        <a:bodyPr/>
        <a:lstStyle/>
        <a:p>
          <a:r>
            <a:rPr lang="el-GR" dirty="0"/>
            <a:t>Κράτος Δικαίου και Διεθνής Συγκυρία</a:t>
          </a:r>
          <a:endParaRPr lang="en-US" dirty="0"/>
        </a:p>
      </dgm:t>
    </dgm:pt>
    <dgm:pt modelId="{AD453CC8-F030-4232-B0EC-9F2D8FC79042}" type="parTrans" cxnId="{3CF2FF2C-DF9D-462A-A5BD-6CC83F93ADDF}">
      <dgm:prSet/>
      <dgm:spPr/>
      <dgm:t>
        <a:bodyPr/>
        <a:lstStyle/>
        <a:p>
          <a:endParaRPr lang="en-US"/>
        </a:p>
      </dgm:t>
    </dgm:pt>
    <dgm:pt modelId="{3D21BE3D-AC22-4A74-8197-92A82D87A0E2}" type="sibTrans" cxnId="{3CF2FF2C-DF9D-462A-A5BD-6CC83F93ADDF}">
      <dgm:prSet/>
      <dgm:spPr/>
      <dgm:t>
        <a:bodyPr/>
        <a:lstStyle/>
        <a:p>
          <a:endParaRPr lang="en-US"/>
        </a:p>
      </dgm:t>
    </dgm:pt>
    <dgm:pt modelId="{66A298A3-03DE-4100-A55E-31F8573AE72A}" type="pres">
      <dgm:prSet presAssocID="{8840A648-A198-4645-A977-903DBA8EFB5C}" presName="Name0" presStyleCnt="0">
        <dgm:presLayoutVars>
          <dgm:dir/>
          <dgm:resizeHandles val="exact"/>
        </dgm:presLayoutVars>
      </dgm:prSet>
      <dgm:spPr/>
    </dgm:pt>
    <dgm:pt modelId="{080F941C-7842-4AF1-9909-123B9DE0936E}" type="pres">
      <dgm:prSet presAssocID="{8840A648-A198-4645-A977-903DBA8EFB5C}" presName="arrow" presStyleLbl="bgShp" presStyleIdx="0" presStyleCnt="1"/>
      <dgm:spPr/>
    </dgm:pt>
    <dgm:pt modelId="{64BC2174-24CC-4D71-AFDB-4CA5F11B43D3}" type="pres">
      <dgm:prSet presAssocID="{8840A648-A198-4645-A977-903DBA8EFB5C}" presName="points" presStyleCnt="0"/>
      <dgm:spPr/>
    </dgm:pt>
    <dgm:pt modelId="{E0B9470F-AE7E-4306-AFA2-13417C122B53}" type="pres">
      <dgm:prSet presAssocID="{5AE305FA-7D73-47BF-8973-10A7739E4326}" presName="compositeA" presStyleCnt="0"/>
      <dgm:spPr/>
    </dgm:pt>
    <dgm:pt modelId="{F0C63632-5BFD-4F0F-889A-8D3167F57F2E}" type="pres">
      <dgm:prSet presAssocID="{5AE305FA-7D73-47BF-8973-10A7739E4326}" presName="textA" presStyleLbl="revTx" presStyleIdx="0" presStyleCnt="4">
        <dgm:presLayoutVars>
          <dgm:bulletEnabled val="1"/>
        </dgm:presLayoutVars>
      </dgm:prSet>
      <dgm:spPr/>
    </dgm:pt>
    <dgm:pt modelId="{951CCCC6-5DD4-4C84-82E2-B8A2D878B7DE}" type="pres">
      <dgm:prSet presAssocID="{5AE305FA-7D73-47BF-8973-10A7739E4326}" presName="circleA" presStyleLbl="node1" presStyleIdx="0" presStyleCnt="4"/>
      <dgm:spPr>
        <a:solidFill>
          <a:schemeClr val="accent2">
            <a:lumMod val="50000"/>
          </a:schemeClr>
        </a:solidFill>
      </dgm:spPr>
    </dgm:pt>
    <dgm:pt modelId="{34AB014A-B5B1-430F-B123-9452007E3227}" type="pres">
      <dgm:prSet presAssocID="{5AE305FA-7D73-47BF-8973-10A7739E4326}" presName="spaceA" presStyleCnt="0"/>
      <dgm:spPr/>
    </dgm:pt>
    <dgm:pt modelId="{44904684-8ED2-498C-8180-281E6BDBE032}" type="pres">
      <dgm:prSet presAssocID="{E39DF3C7-2678-4717-A7D7-7F50E871A395}" presName="space" presStyleCnt="0"/>
      <dgm:spPr/>
    </dgm:pt>
    <dgm:pt modelId="{63B9C421-A792-457C-8C3A-A0FA8C5D7459}" type="pres">
      <dgm:prSet presAssocID="{E011BD1C-0145-4E15-9986-1667D7C57EA8}" presName="compositeB" presStyleCnt="0"/>
      <dgm:spPr/>
    </dgm:pt>
    <dgm:pt modelId="{963B65FE-C6E8-40B2-BDDC-2908087090D4}" type="pres">
      <dgm:prSet presAssocID="{E011BD1C-0145-4E15-9986-1667D7C57EA8}" presName="textB" presStyleLbl="revTx" presStyleIdx="1" presStyleCnt="4">
        <dgm:presLayoutVars>
          <dgm:bulletEnabled val="1"/>
        </dgm:presLayoutVars>
      </dgm:prSet>
      <dgm:spPr/>
    </dgm:pt>
    <dgm:pt modelId="{D98B3B55-7155-48EB-94D5-9A2EE764481A}" type="pres">
      <dgm:prSet presAssocID="{E011BD1C-0145-4E15-9986-1667D7C57EA8}" presName="circleB" presStyleLbl="node1" presStyleIdx="1" presStyleCnt="4"/>
      <dgm:spPr>
        <a:solidFill>
          <a:schemeClr val="accent2">
            <a:lumMod val="50000"/>
          </a:schemeClr>
        </a:solidFill>
      </dgm:spPr>
    </dgm:pt>
    <dgm:pt modelId="{95CD282C-1793-4390-AF0D-C29BBB865761}" type="pres">
      <dgm:prSet presAssocID="{E011BD1C-0145-4E15-9986-1667D7C57EA8}" presName="spaceB" presStyleCnt="0"/>
      <dgm:spPr/>
    </dgm:pt>
    <dgm:pt modelId="{2782539E-DDD6-41A7-A75D-1025539B7A6B}" type="pres">
      <dgm:prSet presAssocID="{2CD323D1-9B37-41B2-9A2D-108CED941EC9}" presName="space" presStyleCnt="0"/>
      <dgm:spPr/>
    </dgm:pt>
    <dgm:pt modelId="{2F209376-57EA-4278-90C4-7FD9046ABDDE}" type="pres">
      <dgm:prSet presAssocID="{A8970EC2-DEC8-49FE-B695-1F36E5628756}" presName="compositeA" presStyleCnt="0"/>
      <dgm:spPr/>
    </dgm:pt>
    <dgm:pt modelId="{25E51362-2E45-4E3A-B1DE-0B7F10EF25B1}" type="pres">
      <dgm:prSet presAssocID="{A8970EC2-DEC8-49FE-B695-1F36E5628756}" presName="textA" presStyleLbl="revTx" presStyleIdx="2" presStyleCnt="4">
        <dgm:presLayoutVars>
          <dgm:bulletEnabled val="1"/>
        </dgm:presLayoutVars>
      </dgm:prSet>
      <dgm:spPr/>
    </dgm:pt>
    <dgm:pt modelId="{CD6DEFE1-7FDB-4E4B-BA95-706244252E4C}" type="pres">
      <dgm:prSet presAssocID="{A8970EC2-DEC8-49FE-B695-1F36E5628756}" presName="circleA" presStyleLbl="node1" presStyleIdx="2" presStyleCnt="4"/>
      <dgm:spPr>
        <a:solidFill>
          <a:schemeClr val="accent2">
            <a:lumMod val="50000"/>
          </a:schemeClr>
        </a:solidFill>
      </dgm:spPr>
    </dgm:pt>
    <dgm:pt modelId="{FD841630-E709-44A6-942A-8BF6202DF1AA}" type="pres">
      <dgm:prSet presAssocID="{A8970EC2-DEC8-49FE-B695-1F36E5628756}" presName="spaceA" presStyleCnt="0"/>
      <dgm:spPr/>
    </dgm:pt>
    <dgm:pt modelId="{1F89FC30-B747-4491-9086-DDA068A68BC6}" type="pres">
      <dgm:prSet presAssocID="{E27B9735-318E-49B0-95EB-E4A2351331A7}" presName="space" presStyleCnt="0"/>
      <dgm:spPr/>
    </dgm:pt>
    <dgm:pt modelId="{BCFA4C1F-A50C-4B2F-BB68-A40878BAC12C}" type="pres">
      <dgm:prSet presAssocID="{16EBB100-211B-4F82-844C-E68AB23778D7}" presName="compositeB" presStyleCnt="0"/>
      <dgm:spPr/>
    </dgm:pt>
    <dgm:pt modelId="{BD9AA679-FDE7-4BF3-A94D-8ED5C739E1C9}" type="pres">
      <dgm:prSet presAssocID="{16EBB100-211B-4F82-844C-E68AB23778D7}" presName="textB" presStyleLbl="revTx" presStyleIdx="3" presStyleCnt="4">
        <dgm:presLayoutVars>
          <dgm:bulletEnabled val="1"/>
        </dgm:presLayoutVars>
      </dgm:prSet>
      <dgm:spPr/>
    </dgm:pt>
    <dgm:pt modelId="{A773ED47-82FE-4320-B0E7-47F03089CCC5}" type="pres">
      <dgm:prSet presAssocID="{16EBB100-211B-4F82-844C-E68AB23778D7}" presName="circleB" presStyleLbl="node1" presStyleIdx="3" presStyleCnt="4"/>
      <dgm:spPr>
        <a:solidFill>
          <a:schemeClr val="accent2">
            <a:lumMod val="50000"/>
          </a:schemeClr>
        </a:solidFill>
      </dgm:spPr>
    </dgm:pt>
    <dgm:pt modelId="{828491B6-93C6-4D64-A225-9C9EB58BD6E0}" type="pres">
      <dgm:prSet presAssocID="{16EBB100-211B-4F82-844C-E68AB23778D7}" presName="spaceB" presStyleCnt="0"/>
      <dgm:spPr/>
    </dgm:pt>
  </dgm:ptLst>
  <dgm:cxnLst>
    <dgm:cxn modelId="{D5B51615-7701-4375-94FC-84EA49249852}" srcId="{8840A648-A198-4645-A977-903DBA8EFB5C}" destId="{5AE305FA-7D73-47BF-8973-10A7739E4326}" srcOrd="0" destOrd="0" parTransId="{8B984982-95E4-4676-BC1F-95C1C8E7B128}" sibTransId="{E39DF3C7-2678-4717-A7D7-7F50E871A395}"/>
    <dgm:cxn modelId="{3CF2FF2C-DF9D-462A-A5BD-6CC83F93ADDF}" srcId="{8840A648-A198-4645-A977-903DBA8EFB5C}" destId="{16EBB100-211B-4F82-844C-E68AB23778D7}" srcOrd="3" destOrd="0" parTransId="{AD453CC8-F030-4232-B0EC-9F2D8FC79042}" sibTransId="{3D21BE3D-AC22-4A74-8197-92A82D87A0E2}"/>
    <dgm:cxn modelId="{8767CC3C-32CB-40D1-B132-44B2028FAE3A}" type="presOf" srcId="{8840A648-A198-4645-A977-903DBA8EFB5C}" destId="{66A298A3-03DE-4100-A55E-31F8573AE72A}" srcOrd="0" destOrd="0" presId="urn:microsoft.com/office/officeart/2005/8/layout/hProcess11"/>
    <dgm:cxn modelId="{85513572-2D5F-4EB0-897E-6B721B4DA3F7}" srcId="{8840A648-A198-4645-A977-903DBA8EFB5C}" destId="{E011BD1C-0145-4E15-9986-1667D7C57EA8}" srcOrd="1" destOrd="0" parTransId="{2D592A5E-9B3D-414D-A063-AE5C53F029D1}" sibTransId="{2CD323D1-9B37-41B2-9A2D-108CED941EC9}"/>
    <dgm:cxn modelId="{4A08B482-B704-49D0-A26B-4CD8FA8DE30C}" type="presOf" srcId="{E011BD1C-0145-4E15-9986-1667D7C57EA8}" destId="{963B65FE-C6E8-40B2-BDDC-2908087090D4}" srcOrd="0" destOrd="0" presId="urn:microsoft.com/office/officeart/2005/8/layout/hProcess11"/>
    <dgm:cxn modelId="{FF3E2DC5-A158-4249-8353-9F4D43A13015}" type="presOf" srcId="{5AE305FA-7D73-47BF-8973-10A7739E4326}" destId="{F0C63632-5BFD-4F0F-889A-8D3167F57F2E}" srcOrd="0" destOrd="0" presId="urn:microsoft.com/office/officeart/2005/8/layout/hProcess11"/>
    <dgm:cxn modelId="{2C90A3E2-B42E-444C-9750-79A023F60112}" srcId="{8840A648-A198-4645-A977-903DBA8EFB5C}" destId="{A8970EC2-DEC8-49FE-B695-1F36E5628756}" srcOrd="2" destOrd="0" parTransId="{E6C17DC3-C1FF-4334-9561-D55CA76F4824}" sibTransId="{E27B9735-318E-49B0-95EB-E4A2351331A7}"/>
    <dgm:cxn modelId="{C894CCE4-2961-495B-A4AB-3BF0F034AD99}" type="presOf" srcId="{A8970EC2-DEC8-49FE-B695-1F36E5628756}" destId="{25E51362-2E45-4E3A-B1DE-0B7F10EF25B1}" srcOrd="0" destOrd="0" presId="urn:microsoft.com/office/officeart/2005/8/layout/hProcess11"/>
    <dgm:cxn modelId="{809553EB-E02A-4D9A-B17D-6ACC8860E0C2}" type="presOf" srcId="{16EBB100-211B-4F82-844C-E68AB23778D7}" destId="{BD9AA679-FDE7-4BF3-A94D-8ED5C739E1C9}" srcOrd="0" destOrd="0" presId="urn:microsoft.com/office/officeart/2005/8/layout/hProcess11"/>
    <dgm:cxn modelId="{9B8F6F6C-A4FD-46D6-BC89-C4901CE5812B}" type="presParOf" srcId="{66A298A3-03DE-4100-A55E-31F8573AE72A}" destId="{080F941C-7842-4AF1-9909-123B9DE0936E}" srcOrd="0" destOrd="0" presId="urn:microsoft.com/office/officeart/2005/8/layout/hProcess11"/>
    <dgm:cxn modelId="{4DE85FAA-0BDA-4838-ADD4-2C29C9ED02DB}" type="presParOf" srcId="{66A298A3-03DE-4100-A55E-31F8573AE72A}" destId="{64BC2174-24CC-4D71-AFDB-4CA5F11B43D3}" srcOrd="1" destOrd="0" presId="urn:microsoft.com/office/officeart/2005/8/layout/hProcess11"/>
    <dgm:cxn modelId="{0D1A817C-D885-4B3D-AFAE-BE3F03D00451}" type="presParOf" srcId="{64BC2174-24CC-4D71-AFDB-4CA5F11B43D3}" destId="{E0B9470F-AE7E-4306-AFA2-13417C122B53}" srcOrd="0" destOrd="0" presId="urn:microsoft.com/office/officeart/2005/8/layout/hProcess11"/>
    <dgm:cxn modelId="{ADD5630B-1F57-4786-8A56-FCB39EDFC066}" type="presParOf" srcId="{E0B9470F-AE7E-4306-AFA2-13417C122B53}" destId="{F0C63632-5BFD-4F0F-889A-8D3167F57F2E}" srcOrd="0" destOrd="0" presId="urn:microsoft.com/office/officeart/2005/8/layout/hProcess11"/>
    <dgm:cxn modelId="{CAFD8861-C4CC-463B-84C5-37E807B81DDC}" type="presParOf" srcId="{E0B9470F-AE7E-4306-AFA2-13417C122B53}" destId="{951CCCC6-5DD4-4C84-82E2-B8A2D878B7DE}" srcOrd="1" destOrd="0" presId="urn:microsoft.com/office/officeart/2005/8/layout/hProcess11"/>
    <dgm:cxn modelId="{E39D3F0A-F06D-44CD-B62A-D98FBC9238F5}" type="presParOf" srcId="{E0B9470F-AE7E-4306-AFA2-13417C122B53}" destId="{34AB014A-B5B1-430F-B123-9452007E3227}" srcOrd="2" destOrd="0" presId="urn:microsoft.com/office/officeart/2005/8/layout/hProcess11"/>
    <dgm:cxn modelId="{EFCA063D-E57D-4DDA-8142-A4769DC7F266}" type="presParOf" srcId="{64BC2174-24CC-4D71-AFDB-4CA5F11B43D3}" destId="{44904684-8ED2-498C-8180-281E6BDBE032}" srcOrd="1" destOrd="0" presId="urn:microsoft.com/office/officeart/2005/8/layout/hProcess11"/>
    <dgm:cxn modelId="{D8DE1D93-464C-4AF5-8E1E-BFF04E7CAD97}" type="presParOf" srcId="{64BC2174-24CC-4D71-AFDB-4CA5F11B43D3}" destId="{63B9C421-A792-457C-8C3A-A0FA8C5D7459}" srcOrd="2" destOrd="0" presId="urn:microsoft.com/office/officeart/2005/8/layout/hProcess11"/>
    <dgm:cxn modelId="{D36ACDFE-C0DD-4893-AF31-CE4615FBCE8F}" type="presParOf" srcId="{63B9C421-A792-457C-8C3A-A0FA8C5D7459}" destId="{963B65FE-C6E8-40B2-BDDC-2908087090D4}" srcOrd="0" destOrd="0" presId="urn:microsoft.com/office/officeart/2005/8/layout/hProcess11"/>
    <dgm:cxn modelId="{6D336442-FA0F-437A-A305-F581F64F42C8}" type="presParOf" srcId="{63B9C421-A792-457C-8C3A-A0FA8C5D7459}" destId="{D98B3B55-7155-48EB-94D5-9A2EE764481A}" srcOrd="1" destOrd="0" presId="urn:microsoft.com/office/officeart/2005/8/layout/hProcess11"/>
    <dgm:cxn modelId="{9BC4E6A0-9713-422E-9157-B36D06946011}" type="presParOf" srcId="{63B9C421-A792-457C-8C3A-A0FA8C5D7459}" destId="{95CD282C-1793-4390-AF0D-C29BBB865761}" srcOrd="2" destOrd="0" presId="urn:microsoft.com/office/officeart/2005/8/layout/hProcess11"/>
    <dgm:cxn modelId="{37F24497-7989-435E-8EEA-FAAD1E2352D6}" type="presParOf" srcId="{64BC2174-24CC-4D71-AFDB-4CA5F11B43D3}" destId="{2782539E-DDD6-41A7-A75D-1025539B7A6B}" srcOrd="3" destOrd="0" presId="urn:microsoft.com/office/officeart/2005/8/layout/hProcess11"/>
    <dgm:cxn modelId="{405A123F-EF87-4F7C-952E-8718270D9687}" type="presParOf" srcId="{64BC2174-24CC-4D71-AFDB-4CA5F11B43D3}" destId="{2F209376-57EA-4278-90C4-7FD9046ABDDE}" srcOrd="4" destOrd="0" presId="urn:microsoft.com/office/officeart/2005/8/layout/hProcess11"/>
    <dgm:cxn modelId="{5B6515E9-9526-4FF9-B616-069B919AFD79}" type="presParOf" srcId="{2F209376-57EA-4278-90C4-7FD9046ABDDE}" destId="{25E51362-2E45-4E3A-B1DE-0B7F10EF25B1}" srcOrd="0" destOrd="0" presId="urn:microsoft.com/office/officeart/2005/8/layout/hProcess11"/>
    <dgm:cxn modelId="{9B510E2E-8D08-4955-AA60-138B87D571E4}" type="presParOf" srcId="{2F209376-57EA-4278-90C4-7FD9046ABDDE}" destId="{CD6DEFE1-7FDB-4E4B-BA95-706244252E4C}" srcOrd="1" destOrd="0" presId="urn:microsoft.com/office/officeart/2005/8/layout/hProcess11"/>
    <dgm:cxn modelId="{57B5EE2C-5F9C-431A-90C1-3C71009153E2}" type="presParOf" srcId="{2F209376-57EA-4278-90C4-7FD9046ABDDE}" destId="{FD841630-E709-44A6-942A-8BF6202DF1AA}" srcOrd="2" destOrd="0" presId="urn:microsoft.com/office/officeart/2005/8/layout/hProcess11"/>
    <dgm:cxn modelId="{E5F90821-4FE3-4510-9C59-F71B43B721FE}" type="presParOf" srcId="{64BC2174-24CC-4D71-AFDB-4CA5F11B43D3}" destId="{1F89FC30-B747-4491-9086-DDA068A68BC6}" srcOrd="5" destOrd="0" presId="urn:microsoft.com/office/officeart/2005/8/layout/hProcess11"/>
    <dgm:cxn modelId="{DF1E4731-1F54-4C41-A3C4-395BA943AC57}" type="presParOf" srcId="{64BC2174-24CC-4D71-AFDB-4CA5F11B43D3}" destId="{BCFA4C1F-A50C-4B2F-BB68-A40878BAC12C}" srcOrd="6" destOrd="0" presId="urn:microsoft.com/office/officeart/2005/8/layout/hProcess11"/>
    <dgm:cxn modelId="{3EA34BE9-2263-4B8E-A052-A0C0AFD9D3F1}" type="presParOf" srcId="{BCFA4C1F-A50C-4B2F-BB68-A40878BAC12C}" destId="{BD9AA679-FDE7-4BF3-A94D-8ED5C739E1C9}" srcOrd="0" destOrd="0" presId="urn:microsoft.com/office/officeart/2005/8/layout/hProcess11"/>
    <dgm:cxn modelId="{2053515C-6311-48FC-BB66-9DF130B98D48}" type="presParOf" srcId="{BCFA4C1F-A50C-4B2F-BB68-A40878BAC12C}" destId="{A773ED47-82FE-4320-B0E7-47F03089CCC5}" srcOrd="1" destOrd="0" presId="urn:microsoft.com/office/officeart/2005/8/layout/hProcess11"/>
    <dgm:cxn modelId="{B60B255D-2376-4B40-8CF4-A056F093A1FC}" type="presParOf" srcId="{BCFA4C1F-A50C-4B2F-BB68-A40878BAC12C}" destId="{828491B6-93C6-4D64-A225-9C9EB58BD6E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F941C-7842-4AF1-9909-123B9DE0936E}">
      <dsp:nvSpPr>
        <dsp:cNvPr id="0" name=""/>
        <dsp:cNvSpPr/>
      </dsp:nvSpPr>
      <dsp:spPr>
        <a:xfrm>
          <a:off x="0" y="1625600"/>
          <a:ext cx="8128000" cy="2167466"/>
        </a:xfrm>
        <a:prstGeom prst="notched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0C63632-5BFD-4F0F-889A-8D3167F57F2E}">
      <dsp:nvSpPr>
        <dsp:cNvPr id="0" name=""/>
        <dsp:cNvSpPr/>
      </dsp:nvSpPr>
      <dsp:spPr>
        <a:xfrm>
          <a:off x="3661" y="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l-GR" sz="1700" kern="1200" dirty="0"/>
            <a:t>Θεσμοί και Κράτος Δικαίου</a:t>
          </a:r>
          <a:endParaRPr lang="en-US" sz="1700" kern="1200" dirty="0"/>
        </a:p>
      </dsp:txBody>
      <dsp:txXfrm>
        <a:off x="3661" y="0"/>
        <a:ext cx="1760934" cy="2167466"/>
      </dsp:txXfrm>
    </dsp:sp>
    <dsp:sp modelId="{951CCCC6-5DD4-4C84-82E2-B8A2D878B7DE}">
      <dsp:nvSpPr>
        <dsp:cNvPr id="0" name=""/>
        <dsp:cNvSpPr/>
      </dsp:nvSpPr>
      <dsp:spPr>
        <a:xfrm>
          <a:off x="613195"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63B65FE-C6E8-40B2-BDDC-2908087090D4}">
      <dsp:nvSpPr>
        <dsp:cNvPr id="0" name=""/>
        <dsp:cNvSpPr/>
      </dsp:nvSpPr>
      <dsp:spPr>
        <a:xfrm>
          <a:off x="1852642" y="325120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l-GR" sz="1700" kern="1200" dirty="0"/>
            <a:t>Επικέντρωση στη Δικαιοσύνη</a:t>
          </a:r>
          <a:endParaRPr lang="en-US" sz="1700" kern="1200" dirty="0"/>
        </a:p>
      </dsp:txBody>
      <dsp:txXfrm>
        <a:off x="1852642" y="3251200"/>
        <a:ext cx="1760934" cy="2167466"/>
      </dsp:txXfrm>
    </dsp:sp>
    <dsp:sp modelId="{D98B3B55-7155-48EB-94D5-9A2EE764481A}">
      <dsp:nvSpPr>
        <dsp:cNvPr id="0" name=""/>
        <dsp:cNvSpPr/>
      </dsp:nvSpPr>
      <dsp:spPr>
        <a:xfrm>
          <a:off x="2462176"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5E51362-2E45-4E3A-B1DE-0B7F10EF25B1}">
      <dsp:nvSpPr>
        <dsp:cNvPr id="0" name=""/>
        <dsp:cNvSpPr/>
      </dsp:nvSpPr>
      <dsp:spPr>
        <a:xfrm>
          <a:off x="3701623" y="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l-GR" sz="1700" kern="1200" dirty="0"/>
            <a:t>Μεταρρυθμίσεις στη Δικαιοσύνη</a:t>
          </a:r>
          <a:endParaRPr lang="en-US" sz="1700" kern="1200" dirty="0"/>
        </a:p>
      </dsp:txBody>
      <dsp:txXfrm>
        <a:off x="3701623" y="0"/>
        <a:ext cx="1760934" cy="2167466"/>
      </dsp:txXfrm>
    </dsp:sp>
    <dsp:sp modelId="{CD6DEFE1-7FDB-4E4B-BA95-706244252E4C}">
      <dsp:nvSpPr>
        <dsp:cNvPr id="0" name=""/>
        <dsp:cNvSpPr/>
      </dsp:nvSpPr>
      <dsp:spPr>
        <a:xfrm>
          <a:off x="4311157"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D9AA679-FDE7-4BF3-A94D-8ED5C739E1C9}">
      <dsp:nvSpPr>
        <dsp:cNvPr id="0" name=""/>
        <dsp:cNvSpPr/>
      </dsp:nvSpPr>
      <dsp:spPr>
        <a:xfrm>
          <a:off x="5550604" y="325120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l-GR" sz="1700" kern="1200" dirty="0"/>
            <a:t>Κράτος Δικαίου και Διεθνής Συγκυρία</a:t>
          </a:r>
          <a:endParaRPr lang="en-US" sz="1700" kern="1200" dirty="0"/>
        </a:p>
      </dsp:txBody>
      <dsp:txXfrm>
        <a:off x="5550604" y="3251200"/>
        <a:ext cx="1760934" cy="2167466"/>
      </dsp:txXfrm>
    </dsp:sp>
    <dsp:sp modelId="{A773ED47-82FE-4320-B0E7-47F03089CCC5}">
      <dsp:nvSpPr>
        <dsp:cNvPr id="0" name=""/>
        <dsp:cNvSpPr/>
      </dsp:nvSpPr>
      <dsp:spPr>
        <a:xfrm>
          <a:off x="6160138"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F941C-7842-4AF1-9909-123B9DE0936E}">
      <dsp:nvSpPr>
        <dsp:cNvPr id="0" name=""/>
        <dsp:cNvSpPr/>
      </dsp:nvSpPr>
      <dsp:spPr>
        <a:xfrm>
          <a:off x="0" y="1625600"/>
          <a:ext cx="8128000" cy="2167466"/>
        </a:xfrm>
        <a:prstGeom prst="notched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0C63632-5BFD-4F0F-889A-8D3167F57F2E}">
      <dsp:nvSpPr>
        <dsp:cNvPr id="0" name=""/>
        <dsp:cNvSpPr/>
      </dsp:nvSpPr>
      <dsp:spPr>
        <a:xfrm>
          <a:off x="3661" y="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l-GR" sz="1700" kern="1200" dirty="0"/>
            <a:t>Θεσμοί και Κράτος Δικαίου</a:t>
          </a:r>
          <a:endParaRPr lang="en-US" sz="1700" kern="1200" dirty="0"/>
        </a:p>
      </dsp:txBody>
      <dsp:txXfrm>
        <a:off x="3661" y="0"/>
        <a:ext cx="1760934" cy="2167466"/>
      </dsp:txXfrm>
    </dsp:sp>
    <dsp:sp modelId="{951CCCC6-5DD4-4C84-82E2-B8A2D878B7DE}">
      <dsp:nvSpPr>
        <dsp:cNvPr id="0" name=""/>
        <dsp:cNvSpPr/>
      </dsp:nvSpPr>
      <dsp:spPr>
        <a:xfrm>
          <a:off x="613195" y="2438400"/>
          <a:ext cx="541866" cy="541866"/>
        </a:xfrm>
        <a:prstGeom prst="ellipse">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63B65FE-C6E8-40B2-BDDC-2908087090D4}">
      <dsp:nvSpPr>
        <dsp:cNvPr id="0" name=""/>
        <dsp:cNvSpPr/>
      </dsp:nvSpPr>
      <dsp:spPr>
        <a:xfrm>
          <a:off x="1852642" y="325120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l-GR" sz="1700" kern="1200" dirty="0"/>
            <a:t>Επικέντρωση στη Δικαιοσύνη</a:t>
          </a:r>
          <a:endParaRPr lang="en-US" sz="1700" kern="1200" dirty="0"/>
        </a:p>
      </dsp:txBody>
      <dsp:txXfrm>
        <a:off x="1852642" y="3251200"/>
        <a:ext cx="1760934" cy="2167466"/>
      </dsp:txXfrm>
    </dsp:sp>
    <dsp:sp modelId="{D98B3B55-7155-48EB-94D5-9A2EE764481A}">
      <dsp:nvSpPr>
        <dsp:cNvPr id="0" name=""/>
        <dsp:cNvSpPr/>
      </dsp:nvSpPr>
      <dsp:spPr>
        <a:xfrm>
          <a:off x="2462176"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5E51362-2E45-4E3A-B1DE-0B7F10EF25B1}">
      <dsp:nvSpPr>
        <dsp:cNvPr id="0" name=""/>
        <dsp:cNvSpPr/>
      </dsp:nvSpPr>
      <dsp:spPr>
        <a:xfrm>
          <a:off x="3701623" y="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l-GR" sz="1700" kern="1200" dirty="0"/>
            <a:t>Μεταρρυθμίσεις στη Δικαιοσύνη</a:t>
          </a:r>
          <a:endParaRPr lang="en-US" sz="1700" kern="1200" dirty="0"/>
        </a:p>
      </dsp:txBody>
      <dsp:txXfrm>
        <a:off x="3701623" y="0"/>
        <a:ext cx="1760934" cy="2167466"/>
      </dsp:txXfrm>
    </dsp:sp>
    <dsp:sp modelId="{CD6DEFE1-7FDB-4E4B-BA95-706244252E4C}">
      <dsp:nvSpPr>
        <dsp:cNvPr id="0" name=""/>
        <dsp:cNvSpPr/>
      </dsp:nvSpPr>
      <dsp:spPr>
        <a:xfrm>
          <a:off x="4311157"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D9AA679-FDE7-4BF3-A94D-8ED5C739E1C9}">
      <dsp:nvSpPr>
        <dsp:cNvPr id="0" name=""/>
        <dsp:cNvSpPr/>
      </dsp:nvSpPr>
      <dsp:spPr>
        <a:xfrm>
          <a:off x="5550604" y="325120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l-GR" sz="1700" kern="1200" dirty="0"/>
            <a:t>Κράτος Δικαίου και Διεθνής Συγκυρία</a:t>
          </a:r>
          <a:endParaRPr lang="en-US" sz="1700" kern="1200" dirty="0"/>
        </a:p>
      </dsp:txBody>
      <dsp:txXfrm>
        <a:off x="5550604" y="3251200"/>
        <a:ext cx="1760934" cy="2167466"/>
      </dsp:txXfrm>
    </dsp:sp>
    <dsp:sp modelId="{A773ED47-82FE-4320-B0E7-47F03089CCC5}">
      <dsp:nvSpPr>
        <dsp:cNvPr id="0" name=""/>
        <dsp:cNvSpPr/>
      </dsp:nvSpPr>
      <dsp:spPr>
        <a:xfrm>
          <a:off x="6160138"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F941C-7842-4AF1-9909-123B9DE0936E}">
      <dsp:nvSpPr>
        <dsp:cNvPr id="0" name=""/>
        <dsp:cNvSpPr/>
      </dsp:nvSpPr>
      <dsp:spPr>
        <a:xfrm>
          <a:off x="0" y="1625600"/>
          <a:ext cx="8128000" cy="2167466"/>
        </a:xfrm>
        <a:prstGeom prst="notched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0C63632-5BFD-4F0F-889A-8D3167F57F2E}">
      <dsp:nvSpPr>
        <dsp:cNvPr id="0" name=""/>
        <dsp:cNvSpPr/>
      </dsp:nvSpPr>
      <dsp:spPr>
        <a:xfrm>
          <a:off x="3661" y="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l-GR" sz="1700" kern="1200" dirty="0"/>
            <a:t>Θεσμοί και Κράτος Δικαίου</a:t>
          </a:r>
          <a:endParaRPr lang="en-US" sz="1700" kern="1200" dirty="0"/>
        </a:p>
      </dsp:txBody>
      <dsp:txXfrm>
        <a:off x="3661" y="0"/>
        <a:ext cx="1760934" cy="2167466"/>
      </dsp:txXfrm>
    </dsp:sp>
    <dsp:sp modelId="{951CCCC6-5DD4-4C84-82E2-B8A2D878B7DE}">
      <dsp:nvSpPr>
        <dsp:cNvPr id="0" name=""/>
        <dsp:cNvSpPr/>
      </dsp:nvSpPr>
      <dsp:spPr>
        <a:xfrm>
          <a:off x="613195" y="2438400"/>
          <a:ext cx="541866" cy="541866"/>
        </a:xfrm>
        <a:prstGeom prst="ellipse">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63B65FE-C6E8-40B2-BDDC-2908087090D4}">
      <dsp:nvSpPr>
        <dsp:cNvPr id="0" name=""/>
        <dsp:cNvSpPr/>
      </dsp:nvSpPr>
      <dsp:spPr>
        <a:xfrm>
          <a:off x="1852642" y="325120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l-GR" sz="1700" kern="1200" dirty="0"/>
            <a:t>Επικέντρωση στη Δικαιοσύνη</a:t>
          </a:r>
          <a:endParaRPr lang="en-US" sz="1700" kern="1200" dirty="0"/>
        </a:p>
      </dsp:txBody>
      <dsp:txXfrm>
        <a:off x="1852642" y="3251200"/>
        <a:ext cx="1760934" cy="2167466"/>
      </dsp:txXfrm>
    </dsp:sp>
    <dsp:sp modelId="{D98B3B55-7155-48EB-94D5-9A2EE764481A}">
      <dsp:nvSpPr>
        <dsp:cNvPr id="0" name=""/>
        <dsp:cNvSpPr/>
      </dsp:nvSpPr>
      <dsp:spPr>
        <a:xfrm>
          <a:off x="2462176" y="2438400"/>
          <a:ext cx="541866" cy="541866"/>
        </a:xfrm>
        <a:prstGeom prst="ellipse">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5E51362-2E45-4E3A-B1DE-0B7F10EF25B1}">
      <dsp:nvSpPr>
        <dsp:cNvPr id="0" name=""/>
        <dsp:cNvSpPr/>
      </dsp:nvSpPr>
      <dsp:spPr>
        <a:xfrm>
          <a:off x="3701623" y="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l-GR" sz="1700" kern="1200" dirty="0"/>
            <a:t>Μεταρρυθμίσεις στη Δικαιοσύνη</a:t>
          </a:r>
          <a:endParaRPr lang="en-US" sz="1700" kern="1200" dirty="0"/>
        </a:p>
      </dsp:txBody>
      <dsp:txXfrm>
        <a:off x="3701623" y="0"/>
        <a:ext cx="1760934" cy="2167466"/>
      </dsp:txXfrm>
    </dsp:sp>
    <dsp:sp modelId="{CD6DEFE1-7FDB-4E4B-BA95-706244252E4C}">
      <dsp:nvSpPr>
        <dsp:cNvPr id="0" name=""/>
        <dsp:cNvSpPr/>
      </dsp:nvSpPr>
      <dsp:spPr>
        <a:xfrm>
          <a:off x="4311157"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D9AA679-FDE7-4BF3-A94D-8ED5C739E1C9}">
      <dsp:nvSpPr>
        <dsp:cNvPr id="0" name=""/>
        <dsp:cNvSpPr/>
      </dsp:nvSpPr>
      <dsp:spPr>
        <a:xfrm>
          <a:off x="5550604" y="325120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l-GR" sz="1700" kern="1200" dirty="0"/>
            <a:t>Κράτος Δικαίου και Διεθνής Συγκυρία</a:t>
          </a:r>
          <a:endParaRPr lang="en-US" sz="1700" kern="1200" dirty="0"/>
        </a:p>
      </dsp:txBody>
      <dsp:txXfrm>
        <a:off x="5550604" y="3251200"/>
        <a:ext cx="1760934" cy="2167466"/>
      </dsp:txXfrm>
    </dsp:sp>
    <dsp:sp modelId="{A773ED47-82FE-4320-B0E7-47F03089CCC5}">
      <dsp:nvSpPr>
        <dsp:cNvPr id="0" name=""/>
        <dsp:cNvSpPr/>
      </dsp:nvSpPr>
      <dsp:spPr>
        <a:xfrm>
          <a:off x="6160138"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F941C-7842-4AF1-9909-123B9DE0936E}">
      <dsp:nvSpPr>
        <dsp:cNvPr id="0" name=""/>
        <dsp:cNvSpPr/>
      </dsp:nvSpPr>
      <dsp:spPr>
        <a:xfrm>
          <a:off x="0" y="1625600"/>
          <a:ext cx="8128000" cy="2167466"/>
        </a:xfrm>
        <a:prstGeom prst="notched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0C63632-5BFD-4F0F-889A-8D3167F57F2E}">
      <dsp:nvSpPr>
        <dsp:cNvPr id="0" name=""/>
        <dsp:cNvSpPr/>
      </dsp:nvSpPr>
      <dsp:spPr>
        <a:xfrm>
          <a:off x="3661" y="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l-GR" sz="1700" kern="1200" dirty="0"/>
            <a:t>Θεσμοί και Κράτος Δικαίου</a:t>
          </a:r>
          <a:endParaRPr lang="en-US" sz="1700" kern="1200" dirty="0"/>
        </a:p>
      </dsp:txBody>
      <dsp:txXfrm>
        <a:off x="3661" y="0"/>
        <a:ext cx="1760934" cy="2167466"/>
      </dsp:txXfrm>
    </dsp:sp>
    <dsp:sp modelId="{951CCCC6-5DD4-4C84-82E2-B8A2D878B7DE}">
      <dsp:nvSpPr>
        <dsp:cNvPr id="0" name=""/>
        <dsp:cNvSpPr/>
      </dsp:nvSpPr>
      <dsp:spPr>
        <a:xfrm>
          <a:off x="613195" y="2438400"/>
          <a:ext cx="541866" cy="541866"/>
        </a:xfrm>
        <a:prstGeom prst="ellipse">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63B65FE-C6E8-40B2-BDDC-2908087090D4}">
      <dsp:nvSpPr>
        <dsp:cNvPr id="0" name=""/>
        <dsp:cNvSpPr/>
      </dsp:nvSpPr>
      <dsp:spPr>
        <a:xfrm>
          <a:off x="1852642" y="325120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l-GR" sz="1700" kern="1200" dirty="0"/>
            <a:t>Επικέντρωση στη Δικαιοσύνη</a:t>
          </a:r>
          <a:endParaRPr lang="en-US" sz="1700" kern="1200" dirty="0"/>
        </a:p>
      </dsp:txBody>
      <dsp:txXfrm>
        <a:off x="1852642" y="3251200"/>
        <a:ext cx="1760934" cy="2167466"/>
      </dsp:txXfrm>
    </dsp:sp>
    <dsp:sp modelId="{D98B3B55-7155-48EB-94D5-9A2EE764481A}">
      <dsp:nvSpPr>
        <dsp:cNvPr id="0" name=""/>
        <dsp:cNvSpPr/>
      </dsp:nvSpPr>
      <dsp:spPr>
        <a:xfrm>
          <a:off x="2462176" y="2438400"/>
          <a:ext cx="541866" cy="541866"/>
        </a:xfrm>
        <a:prstGeom prst="ellipse">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5E51362-2E45-4E3A-B1DE-0B7F10EF25B1}">
      <dsp:nvSpPr>
        <dsp:cNvPr id="0" name=""/>
        <dsp:cNvSpPr/>
      </dsp:nvSpPr>
      <dsp:spPr>
        <a:xfrm>
          <a:off x="3701623" y="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l-GR" sz="1700" kern="1200" dirty="0"/>
            <a:t>Μεταρρυθμίσεις στη Δικαιοσύνη</a:t>
          </a:r>
          <a:endParaRPr lang="en-US" sz="1700" kern="1200" dirty="0"/>
        </a:p>
      </dsp:txBody>
      <dsp:txXfrm>
        <a:off x="3701623" y="0"/>
        <a:ext cx="1760934" cy="2167466"/>
      </dsp:txXfrm>
    </dsp:sp>
    <dsp:sp modelId="{CD6DEFE1-7FDB-4E4B-BA95-706244252E4C}">
      <dsp:nvSpPr>
        <dsp:cNvPr id="0" name=""/>
        <dsp:cNvSpPr/>
      </dsp:nvSpPr>
      <dsp:spPr>
        <a:xfrm>
          <a:off x="4311157" y="2438400"/>
          <a:ext cx="541866" cy="541866"/>
        </a:xfrm>
        <a:prstGeom prst="ellipse">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D9AA679-FDE7-4BF3-A94D-8ED5C739E1C9}">
      <dsp:nvSpPr>
        <dsp:cNvPr id="0" name=""/>
        <dsp:cNvSpPr/>
      </dsp:nvSpPr>
      <dsp:spPr>
        <a:xfrm>
          <a:off x="5550604" y="325120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l-GR" sz="1700" kern="1200" dirty="0"/>
            <a:t>Κράτος Δικαίου και Διεθνής Συγκυρία</a:t>
          </a:r>
          <a:endParaRPr lang="en-US" sz="1700" kern="1200" dirty="0"/>
        </a:p>
      </dsp:txBody>
      <dsp:txXfrm>
        <a:off x="5550604" y="3251200"/>
        <a:ext cx="1760934" cy="2167466"/>
      </dsp:txXfrm>
    </dsp:sp>
    <dsp:sp modelId="{A773ED47-82FE-4320-B0E7-47F03089CCC5}">
      <dsp:nvSpPr>
        <dsp:cNvPr id="0" name=""/>
        <dsp:cNvSpPr/>
      </dsp:nvSpPr>
      <dsp:spPr>
        <a:xfrm>
          <a:off x="6160138"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F941C-7842-4AF1-9909-123B9DE0936E}">
      <dsp:nvSpPr>
        <dsp:cNvPr id="0" name=""/>
        <dsp:cNvSpPr/>
      </dsp:nvSpPr>
      <dsp:spPr>
        <a:xfrm>
          <a:off x="0" y="1625600"/>
          <a:ext cx="8128000" cy="2167466"/>
        </a:xfrm>
        <a:prstGeom prst="notched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0C63632-5BFD-4F0F-889A-8D3167F57F2E}">
      <dsp:nvSpPr>
        <dsp:cNvPr id="0" name=""/>
        <dsp:cNvSpPr/>
      </dsp:nvSpPr>
      <dsp:spPr>
        <a:xfrm>
          <a:off x="3661" y="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l-GR" sz="1700" kern="1200" dirty="0"/>
            <a:t>Θεσμοί και Κράτος Δικαίου</a:t>
          </a:r>
          <a:endParaRPr lang="en-US" sz="1700" kern="1200" dirty="0"/>
        </a:p>
      </dsp:txBody>
      <dsp:txXfrm>
        <a:off x="3661" y="0"/>
        <a:ext cx="1760934" cy="2167466"/>
      </dsp:txXfrm>
    </dsp:sp>
    <dsp:sp modelId="{951CCCC6-5DD4-4C84-82E2-B8A2D878B7DE}">
      <dsp:nvSpPr>
        <dsp:cNvPr id="0" name=""/>
        <dsp:cNvSpPr/>
      </dsp:nvSpPr>
      <dsp:spPr>
        <a:xfrm>
          <a:off x="613195" y="2438400"/>
          <a:ext cx="541866" cy="541866"/>
        </a:xfrm>
        <a:prstGeom prst="ellipse">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63B65FE-C6E8-40B2-BDDC-2908087090D4}">
      <dsp:nvSpPr>
        <dsp:cNvPr id="0" name=""/>
        <dsp:cNvSpPr/>
      </dsp:nvSpPr>
      <dsp:spPr>
        <a:xfrm>
          <a:off x="1852642" y="325120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l-GR" sz="1700" kern="1200" dirty="0"/>
            <a:t>Επικέντρωση στη Δικαιοσύνη</a:t>
          </a:r>
          <a:endParaRPr lang="en-US" sz="1700" kern="1200" dirty="0"/>
        </a:p>
      </dsp:txBody>
      <dsp:txXfrm>
        <a:off x="1852642" y="3251200"/>
        <a:ext cx="1760934" cy="2167466"/>
      </dsp:txXfrm>
    </dsp:sp>
    <dsp:sp modelId="{D98B3B55-7155-48EB-94D5-9A2EE764481A}">
      <dsp:nvSpPr>
        <dsp:cNvPr id="0" name=""/>
        <dsp:cNvSpPr/>
      </dsp:nvSpPr>
      <dsp:spPr>
        <a:xfrm>
          <a:off x="2462176" y="2438400"/>
          <a:ext cx="541866" cy="541866"/>
        </a:xfrm>
        <a:prstGeom prst="ellipse">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5E51362-2E45-4E3A-B1DE-0B7F10EF25B1}">
      <dsp:nvSpPr>
        <dsp:cNvPr id="0" name=""/>
        <dsp:cNvSpPr/>
      </dsp:nvSpPr>
      <dsp:spPr>
        <a:xfrm>
          <a:off x="3701623" y="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l-GR" sz="1700" kern="1200" dirty="0"/>
            <a:t>Μεταρρυθμίσεις στη Δικαιοσύνη</a:t>
          </a:r>
          <a:endParaRPr lang="en-US" sz="1700" kern="1200" dirty="0"/>
        </a:p>
      </dsp:txBody>
      <dsp:txXfrm>
        <a:off x="3701623" y="0"/>
        <a:ext cx="1760934" cy="2167466"/>
      </dsp:txXfrm>
    </dsp:sp>
    <dsp:sp modelId="{CD6DEFE1-7FDB-4E4B-BA95-706244252E4C}">
      <dsp:nvSpPr>
        <dsp:cNvPr id="0" name=""/>
        <dsp:cNvSpPr/>
      </dsp:nvSpPr>
      <dsp:spPr>
        <a:xfrm>
          <a:off x="4311157" y="2438400"/>
          <a:ext cx="541866" cy="541866"/>
        </a:xfrm>
        <a:prstGeom prst="ellipse">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D9AA679-FDE7-4BF3-A94D-8ED5C739E1C9}">
      <dsp:nvSpPr>
        <dsp:cNvPr id="0" name=""/>
        <dsp:cNvSpPr/>
      </dsp:nvSpPr>
      <dsp:spPr>
        <a:xfrm>
          <a:off x="5550604" y="3251200"/>
          <a:ext cx="176093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l-GR" sz="1700" kern="1200" dirty="0"/>
            <a:t>Κράτος Δικαίου και Διεθνής Συγκυρία</a:t>
          </a:r>
          <a:endParaRPr lang="en-US" sz="1700" kern="1200" dirty="0"/>
        </a:p>
      </dsp:txBody>
      <dsp:txXfrm>
        <a:off x="5550604" y="3251200"/>
        <a:ext cx="1760934" cy="2167466"/>
      </dsp:txXfrm>
    </dsp:sp>
    <dsp:sp modelId="{A773ED47-82FE-4320-B0E7-47F03089CCC5}">
      <dsp:nvSpPr>
        <dsp:cNvPr id="0" name=""/>
        <dsp:cNvSpPr/>
      </dsp:nvSpPr>
      <dsp:spPr>
        <a:xfrm>
          <a:off x="6160138" y="2438400"/>
          <a:ext cx="541866" cy="541866"/>
        </a:xfrm>
        <a:prstGeom prst="ellipse">
          <a:avLst/>
        </a:prstGeom>
        <a:solidFill>
          <a:schemeClr val="accent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DCE21-7A2F-4CA0-B51E-9CA21D5ACDF1}" type="datetimeFigureOut">
              <a:rPr lang="el-GR" smtClean="0"/>
              <a:t>6/2/2025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2E1F6-33FA-4D65-A24B-22A61972806A}" type="slidenum">
              <a:rPr lang="el-GR" smtClean="0"/>
              <a:t>‹#›</a:t>
            </a:fld>
            <a:endParaRPr lang="el-GR"/>
          </a:p>
        </p:txBody>
      </p:sp>
    </p:spTree>
    <p:extLst>
      <p:ext uri="{BB962C8B-B14F-4D97-AF65-F5344CB8AC3E}">
        <p14:creationId xmlns:p14="http://schemas.microsoft.com/office/powerpoint/2010/main" val="115331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4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8699-FD8E-5B4F-1588-4247DF2DE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380E0-B485-0EAD-8506-315F9B957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BEB2C-3E68-712C-0A33-083938939D39}"/>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F86399B7-19CF-59FE-ACA2-71DA9EE1247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405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767CC-D31B-5438-9250-8785F1580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74FA6-ED7B-AE1B-B489-811F4DB11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80B9D-DC9D-CB81-A114-1258E270B744}"/>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79FD74C4-9E22-8129-5B99-AF65C22779B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6796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C67E-4002-9D93-01B5-18B2867AD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B5CFA-AF0F-7BD0-09C5-D63CFC515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508EC-675E-9877-15D2-C63325746B00}"/>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0A18A0EB-CEC1-8910-0371-CAAA270AA4F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668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BC9FF-9CE1-E93E-1A1F-EDFCE08A5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2BE0A-9909-8112-1370-572B23D90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17CC5-B0E7-6589-9C2D-2CB9818B3FC3}"/>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983CAA58-F96B-03B6-DE9C-65E022AC2D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443FC-6D98-4605-8A7F-0527D70F9AB2}"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487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23FE6-6C81-D744-A7BA-B7F40155C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746700-076D-1DA1-CEE4-14CC0DA77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36791-DBB5-6553-316A-57AEA91F3145}"/>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D34E8CCD-7FCB-6DDE-B825-C0C1FDE8715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07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33A2E-E3BC-4E32-5DFB-354431EC6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BB670-BA6E-0E6C-0260-5D1E98B21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1D97B-0973-B05F-0070-A1107168C18D}"/>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94036AD2-9B66-14CE-6657-29C5998DA66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667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2FDE9-DDA5-8C9D-C6EF-903F2A9F1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76852-6173-F0FC-59F3-77FDBE20A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FED13-A073-EA73-4630-230A5F45D731}"/>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54337A54-194B-FC6C-DDB0-A2B2516728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383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52972-ABA5-FBCA-D1E7-88AFC451C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1E8AE-272D-F1C2-9E46-6335F8ED3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9FFE7-98FD-2851-53B8-80AA05B5251C}"/>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73FDF692-6DA8-DF4A-D48A-9FFF42842F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443FC-6D98-4605-8A7F-0527D70F9AB2}"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3232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089D7-0A11-1AF9-8254-BAB76E655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56B71-BD39-04CF-BDE2-CA20E0C35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C1541-355A-F79B-BA36-D1F8C68C691B}"/>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189EBFE4-E14C-FE07-AFE0-E72F5232A26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627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23EF7-B49A-3058-B833-CBF503F17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4EBDC-8FD4-4DB2-AC31-66E03F44E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92656-39E7-B754-1D36-53714A2190D5}"/>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8EC94AE9-3523-9B2B-1247-CC64FEE80B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443FC-6D98-4605-8A7F-0527D70F9AB2}"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6473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DF3F3-137C-0187-2947-BFD6B7FF3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7DA09-30BE-71F3-A4BC-33D21D040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C30CD-5349-3146-4CBA-F24E4F1F2D57}"/>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D27152E1-D12C-88E2-27D7-3D060A724A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443FC-6D98-4605-8A7F-0527D70F9AB2}"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259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DB7C6-809B-8066-82FF-4B3A16F9C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B3ABE-0D19-671D-E64E-083F878B3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1C8C5-8DB9-4CF9-759F-35E74165E039}"/>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69EE9280-9576-3E13-B2C1-2A21EAC9D4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1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DD314-EA21-2975-1E7E-87DD44BB2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EF2B6-E375-C56A-E87D-F58C7E25A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1F4D92-7B32-BC6E-E40E-B6B70F37952C}"/>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8AB9B604-2759-C00E-DACD-9E8A661ECA6A}"/>
              </a:ext>
            </a:extLst>
          </p:cNvPr>
          <p:cNvSpPr>
            <a:spLocks noGrp="1"/>
          </p:cNvSpPr>
          <p:nvPr>
            <p:ph type="sldNum" sz="quarter" idx="5"/>
          </p:nvPr>
        </p:nvSpPr>
        <p:spPr/>
        <p:txBody>
          <a:bodyPr/>
          <a:lstStyle/>
          <a:p>
            <a:fld id="{C8C2E1F6-33FA-4D65-A24B-22A61972806A}" type="slidenum">
              <a:rPr lang="el-GR" smtClean="0"/>
              <a:t>7</a:t>
            </a:fld>
            <a:endParaRPr lang="el-GR"/>
          </a:p>
        </p:txBody>
      </p:sp>
    </p:spTree>
    <p:extLst>
      <p:ext uri="{BB962C8B-B14F-4D97-AF65-F5344CB8AC3E}">
        <p14:creationId xmlns:p14="http://schemas.microsoft.com/office/powerpoint/2010/main" val="1623019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FAE61-79A6-7709-C331-EC4A8DA01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9119C-35D2-9209-26BA-86B27F711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83D64-1127-7BA1-75C8-6D9D4CC0FDEF}"/>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D1733A9F-F26E-84C5-ABD0-B71FA6CA9D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16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5B147-E6E3-14D4-C1D5-0F670D255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6528E-BA32-F53F-A128-A1E2BBC2E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C09C2-F7E3-2EF4-E122-7C2A92672458}"/>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8CAD8030-F00C-DF7E-16C1-A290D29F4C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443FC-6D98-4605-8A7F-0527D70F9AB2}"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837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EE6AD-9074-6726-D65B-5AADC74B2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14B17-8CA0-9F0B-B771-765C2007D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E9A2A-B9BE-B0B6-AEAF-B1451A15F87A}"/>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13D733EA-CB2D-4675-55C7-85CF9BBD3D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F32F6-21A5-4057-AEA2-23EB81EC2ADA}"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90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C8C2E1F6-33FA-4D65-A24B-22A61972806A}" type="slidenum">
              <a:rPr lang="el-GR" smtClean="0"/>
              <a:t>12</a:t>
            </a:fld>
            <a:endParaRPr lang="el-GR"/>
          </a:p>
        </p:txBody>
      </p:sp>
    </p:spTree>
    <p:extLst>
      <p:ext uri="{BB962C8B-B14F-4D97-AF65-F5344CB8AC3E}">
        <p14:creationId xmlns:p14="http://schemas.microsoft.com/office/powerpoint/2010/main" val="3242384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CF12-D9F6-5810-9BA3-36785EAE6B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62CF85F5-A051-DD5A-E808-3B17FBCD9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47D1B119-10A7-D78E-3EAF-A2E6D82FE8AE}"/>
              </a:ext>
            </a:extLst>
          </p:cNvPr>
          <p:cNvSpPr>
            <a:spLocks noGrp="1"/>
          </p:cNvSpPr>
          <p:nvPr>
            <p:ph type="dt" sz="half" idx="10"/>
          </p:nvPr>
        </p:nvSpPr>
        <p:spPr/>
        <p:txBody>
          <a:bodyPr/>
          <a:lstStyle/>
          <a:p>
            <a:fld id="{7210C147-848C-4A64-8F9E-EB533C2E2F25}" type="datetime1">
              <a:rPr lang="en-US" smtClean="0"/>
              <a:t>2/6/2025</a:t>
            </a:fld>
            <a:endParaRPr lang="el-GR"/>
          </a:p>
        </p:txBody>
      </p:sp>
      <p:sp>
        <p:nvSpPr>
          <p:cNvPr id="5" name="Footer Placeholder 4">
            <a:extLst>
              <a:ext uri="{FF2B5EF4-FFF2-40B4-BE49-F238E27FC236}">
                <a16:creationId xmlns:a16="http://schemas.microsoft.com/office/drawing/2014/main" id="{B62C908F-2F61-2CC6-563D-BEBA1ED99EF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A8BCED2-F604-826C-FF5E-C35412C8CEBD}"/>
              </a:ext>
            </a:extLst>
          </p:cNvPr>
          <p:cNvSpPr>
            <a:spLocks noGrp="1"/>
          </p:cNvSpPr>
          <p:nvPr>
            <p:ph type="sldNum" sz="quarter" idx="12"/>
          </p:nvPr>
        </p:nvSpPr>
        <p:spPr/>
        <p:txBody>
          <a:bodyPr/>
          <a:lstStyle/>
          <a:p>
            <a:fld id="{240B4C96-8CD7-4457-8E52-9CE103A20E27}" type="slidenum">
              <a:rPr lang="el-GR" smtClean="0"/>
              <a:t>‹#›</a:t>
            </a:fld>
            <a:endParaRPr lang="el-GR"/>
          </a:p>
        </p:txBody>
      </p:sp>
      <p:pic>
        <p:nvPicPr>
          <p:cNvPr id="7" name="Picture 6">
            <a:extLst>
              <a:ext uri="{FF2B5EF4-FFF2-40B4-BE49-F238E27FC236}">
                <a16:creationId xmlns:a16="http://schemas.microsoft.com/office/drawing/2014/main" id="{953D619B-5650-A34A-7519-A6970FD12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94" y="332307"/>
            <a:ext cx="3989070" cy="257175"/>
          </a:xfrm>
          <a:prstGeom prst="rect">
            <a:avLst/>
          </a:prstGeom>
        </p:spPr>
      </p:pic>
    </p:spTree>
    <p:extLst>
      <p:ext uri="{BB962C8B-B14F-4D97-AF65-F5344CB8AC3E}">
        <p14:creationId xmlns:p14="http://schemas.microsoft.com/office/powerpoint/2010/main" val="268874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70AF-79A5-E5C5-EF5E-6B4836E10619}"/>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510D256-93C7-A902-B888-4D84A894E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2685D3A-A79D-B40F-CC69-7B7F26E19EF2}"/>
              </a:ext>
            </a:extLst>
          </p:cNvPr>
          <p:cNvSpPr>
            <a:spLocks noGrp="1"/>
          </p:cNvSpPr>
          <p:nvPr>
            <p:ph type="dt" sz="half" idx="10"/>
          </p:nvPr>
        </p:nvSpPr>
        <p:spPr/>
        <p:txBody>
          <a:bodyPr/>
          <a:lstStyle/>
          <a:p>
            <a:fld id="{E2226774-EB4A-4D5F-A006-ED9BAE1DF527}" type="datetime1">
              <a:rPr lang="en-US" smtClean="0"/>
              <a:t>2/6/2025</a:t>
            </a:fld>
            <a:endParaRPr lang="el-GR"/>
          </a:p>
        </p:txBody>
      </p:sp>
      <p:sp>
        <p:nvSpPr>
          <p:cNvPr id="5" name="Footer Placeholder 4">
            <a:extLst>
              <a:ext uri="{FF2B5EF4-FFF2-40B4-BE49-F238E27FC236}">
                <a16:creationId xmlns:a16="http://schemas.microsoft.com/office/drawing/2014/main" id="{F4D288AF-69BC-3E31-EE0A-07F5C7D4EED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FFC48FC-7A3E-F28E-BFBA-D0DE86FDCBD2}"/>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15023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8B748-0418-7BDC-8E0D-08209A2A0D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A3F5694-FFF3-9F3F-326C-F0D849EE5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9259210-65CE-4DF3-AE79-E7D21D50FA0C}"/>
              </a:ext>
            </a:extLst>
          </p:cNvPr>
          <p:cNvSpPr>
            <a:spLocks noGrp="1"/>
          </p:cNvSpPr>
          <p:nvPr>
            <p:ph type="dt" sz="half" idx="10"/>
          </p:nvPr>
        </p:nvSpPr>
        <p:spPr/>
        <p:txBody>
          <a:bodyPr/>
          <a:lstStyle/>
          <a:p>
            <a:fld id="{1F1CAD1E-77CC-4752-9BEB-F91C51231ED6}" type="datetime1">
              <a:rPr lang="en-US" smtClean="0"/>
              <a:t>2/6/2025</a:t>
            </a:fld>
            <a:endParaRPr lang="el-GR"/>
          </a:p>
        </p:txBody>
      </p:sp>
      <p:sp>
        <p:nvSpPr>
          <p:cNvPr id="5" name="Footer Placeholder 4">
            <a:extLst>
              <a:ext uri="{FF2B5EF4-FFF2-40B4-BE49-F238E27FC236}">
                <a16:creationId xmlns:a16="http://schemas.microsoft.com/office/drawing/2014/main" id="{05B91F1C-43C2-A946-A815-E3961BEA4D5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09D3BB2-5AED-4A08-0993-FF6E5D81F3FA}"/>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83756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F869262D-CDF0-4F2C-B225-9EB6423C60FC}" type="datetime1">
              <a:rPr lang="en-US" smtClean="0"/>
              <a:t>2/6/2025</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a:xfrm>
            <a:off x="9176657" y="6355443"/>
            <a:ext cx="2743200" cy="365125"/>
          </a:xfrm>
        </p:spPr>
        <p:txBody>
          <a:bodyPr/>
          <a:lstStyle>
            <a:lvl1pPr>
              <a:defRPr lang="en-US" sz="1600" kern="1200" cap="none" spc="0" baseline="0" smtClean="0">
                <a:solidFill>
                  <a:schemeClr val="accent2"/>
                </a:solidFill>
                <a:effectLst>
                  <a:outerShdw blurRad="38100" dist="38100" dir="2700000" algn="tl">
                    <a:srgbClr val="000000">
                      <a:alpha val="43137"/>
                    </a:srgbClr>
                  </a:outerShdw>
                </a:effectLst>
                <a:latin typeface="+mn-lt"/>
                <a:ea typeface="+mn-ea"/>
                <a:cs typeface="+mn-cs"/>
              </a:defRPr>
            </a:lvl1pPr>
          </a:lstStyle>
          <a:p>
            <a:fld id="{4854181D-6920-4594-9A5D-6CE56DC9F8B2}" type="slidenum">
              <a:rPr lang="el-GR" smtClean="0"/>
              <a:pPr/>
              <a:t>‹#›</a:t>
            </a:fld>
            <a:endParaRPr lang="el-GR" dirty="0"/>
          </a:p>
        </p:txBody>
      </p:sp>
    </p:spTree>
    <p:extLst>
      <p:ext uri="{BB962C8B-B14F-4D97-AF65-F5344CB8AC3E}">
        <p14:creationId xmlns:p14="http://schemas.microsoft.com/office/powerpoint/2010/main" val="2698836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283029" y="223611"/>
            <a:ext cx="11604171" cy="693115"/>
          </a:xfrm>
        </p:spPr>
        <p:txBody>
          <a:bodyPr>
            <a:normAutofit/>
          </a:bodyPr>
          <a:lstStyle>
            <a:lvl1pPr>
              <a:defRPr sz="2400">
                <a:solidFill>
                  <a:schemeClr val="accent2"/>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283029" y="1001486"/>
            <a:ext cx="11604171" cy="52701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a:xfrm>
            <a:off x="283029" y="6356350"/>
            <a:ext cx="2743200" cy="365125"/>
          </a:xfrm>
        </p:spPr>
        <p:txBody>
          <a:bodyPr/>
          <a:lstStyle/>
          <a:p>
            <a:fld id="{4AF26942-D2BB-421A-A2A9-8D50A83D157F}" type="datetime1">
              <a:rPr lang="en-US" smtClean="0"/>
              <a:t>2/6/2025</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id="{C6E469F1-F04B-6756-E265-347733082E71}"/>
              </a:ext>
            </a:extLst>
          </p:cNvPr>
          <p:cNvCxnSpPr/>
          <p:nvPr userDrawn="1"/>
        </p:nvCxnSpPr>
        <p:spPr>
          <a:xfrm>
            <a:off x="258106" y="947277"/>
            <a:ext cx="11454923" cy="0"/>
          </a:xfrm>
          <a:prstGeom prst="line">
            <a:avLst/>
          </a:prstGeom>
          <a:ln>
            <a:solidFill>
              <a:schemeClr val="accent2">
                <a:lumMod val="60000"/>
                <a:lumOff val="40000"/>
              </a:schemeClr>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pic>
        <p:nvPicPr>
          <p:cNvPr id="10" name="Picture 9" descr="A group of neon lights in a triangle shape&#10;&#10;Description automatically generated">
            <a:extLst>
              <a:ext uri="{FF2B5EF4-FFF2-40B4-BE49-F238E27FC236}">
                <a16:creationId xmlns:a16="http://schemas.microsoft.com/office/drawing/2014/main" id="{45011958-8C09-0FA4-DA3B-4DB1FBF3E90D}"/>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11593995" y="6271591"/>
            <a:ext cx="586409" cy="586409"/>
          </a:xfrm>
          <a:prstGeom prst="flowChartConnector">
            <a:avLst/>
          </a:prstGeom>
          <a:effectLst>
            <a:outerShdw blurRad="50800" dist="38100" dir="2700000" algn="tl" rotWithShape="0">
              <a:prstClr val="black">
                <a:alpha val="40000"/>
              </a:prstClr>
            </a:outerShdw>
          </a:effectLst>
        </p:spPr>
      </p:pic>
      <p:sp>
        <p:nvSpPr>
          <p:cNvPr id="11" name="Slide Number Placeholder 5">
            <a:extLst>
              <a:ext uri="{FF2B5EF4-FFF2-40B4-BE49-F238E27FC236}">
                <a16:creationId xmlns:a16="http://schemas.microsoft.com/office/drawing/2014/main" id="{1804ED1D-D212-B282-A98D-AFD7F5B8716C}"/>
              </a:ext>
            </a:extLst>
          </p:cNvPr>
          <p:cNvSpPr>
            <a:spLocks noGrp="1"/>
          </p:cNvSpPr>
          <p:nvPr>
            <p:ph type="sldNum" sz="quarter" idx="12"/>
          </p:nvPr>
        </p:nvSpPr>
        <p:spPr>
          <a:xfrm>
            <a:off x="9342649" y="6410513"/>
            <a:ext cx="2743200" cy="365125"/>
          </a:xfrm>
        </p:spPr>
        <p:txBody>
          <a:bodyPr/>
          <a:lstStyle>
            <a:lvl1pPr>
              <a:defRPr sz="1600">
                <a:solidFill>
                  <a:schemeClr val="bg1"/>
                </a:solidFill>
                <a:effectLst>
                  <a:outerShdw blurRad="38100" dist="38100" dir="2700000" algn="tl">
                    <a:srgbClr val="000000">
                      <a:alpha val="43137"/>
                    </a:srgbClr>
                  </a:outerShdw>
                </a:effectLst>
              </a:defRPr>
            </a:lvl1pPr>
          </a:lstStyle>
          <a:p>
            <a:fld id="{4854181D-6920-4594-9A5D-6CE56DC9F8B2}" type="slidenum">
              <a:rPr lang="en-US" smtClean="0"/>
              <a:pPr/>
              <a:t>‹#›</a:t>
            </a:fld>
            <a:endParaRPr lang="en-US" dirty="0"/>
          </a:p>
        </p:txBody>
      </p:sp>
      <p:pic>
        <p:nvPicPr>
          <p:cNvPr id="6" name="Picture 5">
            <a:extLst>
              <a:ext uri="{FF2B5EF4-FFF2-40B4-BE49-F238E27FC236}">
                <a16:creationId xmlns:a16="http://schemas.microsoft.com/office/drawing/2014/main" id="{D90A9DF8-5454-5B5A-E572-0D065CDA1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1465" y="6466706"/>
            <a:ext cx="3989070" cy="257175"/>
          </a:xfrm>
          <a:prstGeom prst="rect">
            <a:avLst/>
          </a:prstGeom>
        </p:spPr>
      </p:pic>
    </p:spTree>
    <p:extLst>
      <p:ext uri="{BB962C8B-B14F-4D97-AF65-F5344CB8AC3E}">
        <p14:creationId xmlns:p14="http://schemas.microsoft.com/office/powerpoint/2010/main" val="216565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417F51EA-6FAA-448C-B563-B441174D2619}" type="datetime1">
              <a:rPr lang="en-US" smtClean="0"/>
              <a:t>2/6/2025</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61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3A500BFB-4C01-42D5-A4E7-B955623653AB}" type="datetime1">
              <a:rPr lang="en-US" smtClean="0"/>
              <a:t>2/6/2025</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605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050B2510-33E6-4763-9C7C-C6EF303F2208}" type="datetime1">
              <a:rPr lang="en-US" smtClean="0"/>
              <a:t>2/6/2025</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00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3230266" y="3223967"/>
            <a:ext cx="7315200" cy="2001177"/>
          </a:xfrm>
        </p:spPr>
        <p:txBody>
          <a:bodyPr anchor="t"/>
          <a:lstStyle>
            <a:lvl1pPr>
              <a:defRPr>
                <a:solidFill>
                  <a:schemeClr val="accent2"/>
                </a:solidFill>
                <a:effectLst>
                  <a:outerShdw blurRad="38100" dist="38100" dir="2700000" algn="tl">
                    <a:srgbClr val="000000">
                      <a:alpha val="43137"/>
                    </a:srgbClr>
                  </a:outerShdw>
                </a:effectLst>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B432FDCB-2B68-4903-9E38-B8BDA9351BEC}" type="datetime1">
              <a:rPr lang="en-US" smtClean="0"/>
              <a:t>2/6/2025</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9201150" y="6355443"/>
            <a:ext cx="2743200" cy="365125"/>
          </a:xfrm>
        </p:spPr>
        <p:txBody>
          <a:bodyPr vert="horz" lIns="91440" tIns="45720" rIns="91440" bIns="45720" rtlCol="0" anchor="ctr"/>
          <a:lstStyle>
            <a:lvl1pPr>
              <a:defRPr lang="en-US" sz="1600" smtClean="0">
                <a:solidFill>
                  <a:schemeClr val="accent2"/>
                </a:solidFill>
                <a:effectLst>
                  <a:outerShdw blurRad="38100" dist="38100" dir="2700000" algn="tl">
                    <a:srgbClr val="000000">
                      <a:alpha val="43137"/>
                    </a:srgbClr>
                  </a:outerShdw>
                </a:effectLst>
              </a:defRPr>
            </a:lvl1pPr>
          </a:lstStyle>
          <a:p>
            <a:fld id="{4854181D-6920-4594-9A5D-6CE56DC9F8B2}" type="slidenum">
              <a:rPr lang="el-GR" smtClean="0"/>
              <a:pPr/>
              <a:t>‹#›</a:t>
            </a:fld>
            <a:endParaRPr lang="el-GR"/>
          </a:p>
        </p:txBody>
      </p:sp>
      <p:pic>
        <p:nvPicPr>
          <p:cNvPr id="9" name="Picture 8" descr="A group of colorful lights&#10;&#10;Description automatically generated">
            <a:extLst>
              <a:ext uri="{FF2B5EF4-FFF2-40B4-BE49-F238E27FC236}">
                <a16:creationId xmlns:a16="http://schemas.microsoft.com/office/drawing/2014/main" id="{78BDB9F9-A0C2-39DB-2821-7D7FF4A68405}"/>
              </a:ext>
            </a:extLst>
          </p:cNvPr>
          <p:cNvPicPr>
            <a:picLocks noChangeAspect="1"/>
          </p:cNvPicPr>
          <p:nvPr/>
        </p:nvPicPr>
        <p:blipFill rotWithShape="1">
          <a:blip r:embed="rId2">
            <a:extLst>
              <a:ext uri="{28A0092B-C50C-407E-A947-70E740481C1C}">
                <a14:useLocalDpi xmlns:a14="http://schemas.microsoft.com/office/drawing/2010/main" val="0"/>
              </a:ext>
            </a:extLst>
          </a:blip>
          <a:srcRect l="10500" r="10503" b="4"/>
          <a:stretch/>
        </p:blipFill>
        <p:spPr>
          <a:xfrm>
            <a:off x="94821" y="1418042"/>
            <a:ext cx="2019160" cy="2019160"/>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pic>
        <p:nvPicPr>
          <p:cNvPr id="10" name="Picture 9" descr="A triangle shaped neon lights&#10;&#10;Description automatically generated with medium confidence">
            <a:extLst>
              <a:ext uri="{FF2B5EF4-FFF2-40B4-BE49-F238E27FC236}">
                <a16:creationId xmlns:a16="http://schemas.microsoft.com/office/drawing/2014/main" id="{C102C4CC-F557-71A4-785B-1EC42D77AB92}"/>
              </a:ext>
            </a:extLst>
          </p:cNvPr>
          <p:cNvPicPr>
            <a:picLocks noChangeAspect="1"/>
          </p:cNvPicPr>
          <p:nvPr/>
        </p:nvPicPr>
        <p:blipFill rotWithShape="1">
          <a:blip r:embed="rId3">
            <a:extLst>
              <a:ext uri="{28A0092B-C50C-407E-A947-70E740481C1C}">
                <a14:useLocalDpi xmlns:a14="http://schemas.microsoft.com/office/drawing/2010/main" val="0"/>
              </a:ext>
            </a:extLst>
          </a:blip>
          <a:srcRect l="8977" r="12026" b="4"/>
          <a:stretch/>
        </p:blipFill>
        <p:spPr>
          <a:xfrm>
            <a:off x="1422978" y="2723531"/>
            <a:ext cx="1581330" cy="1581330"/>
          </a:xfrm>
          <a:custGeom>
            <a:avLst/>
            <a:gdLst/>
            <a:ahLst/>
            <a:cxnLst/>
            <a:rect l="l" t="t" r="r" b="b"/>
            <a:pathLst>
              <a:path w="2784784" h="2784784">
                <a:moveTo>
                  <a:pt x="1392392" y="0"/>
                </a:moveTo>
                <a:cubicBezTo>
                  <a:pt x="2161389" y="0"/>
                  <a:pt x="2784784" y="623395"/>
                  <a:pt x="2784784" y="1392392"/>
                </a:cubicBezTo>
                <a:cubicBezTo>
                  <a:pt x="2784784" y="2161389"/>
                  <a:pt x="2161389" y="2784784"/>
                  <a:pt x="1392392" y="2784784"/>
                </a:cubicBezTo>
                <a:cubicBezTo>
                  <a:pt x="623395" y="2784784"/>
                  <a:pt x="0" y="2161389"/>
                  <a:pt x="0" y="1392392"/>
                </a:cubicBezTo>
                <a:cubicBezTo>
                  <a:pt x="0" y="623395"/>
                  <a:pt x="623395" y="0"/>
                  <a:pt x="1392392" y="0"/>
                </a:cubicBezTo>
                <a:close/>
              </a:path>
            </a:pathLst>
          </a:custGeom>
        </p:spPr>
      </p:pic>
      <p:pic>
        <p:nvPicPr>
          <p:cNvPr id="12" name="Picture 11">
            <a:extLst>
              <a:ext uri="{FF2B5EF4-FFF2-40B4-BE49-F238E27FC236}">
                <a16:creationId xmlns:a16="http://schemas.microsoft.com/office/drawing/2014/main" id="{0E4904FE-ADF1-C9F0-0F56-14D50EF690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8130" y="398626"/>
            <a:ext cx="3989070" cy="257175"/>
          </a:xfrm>
          <a:prstGeom prst="rect">
            <a:avLst/>
          </a:prstGeom>
        </p:spPr>
      </p:pic>
      <p:cxnSp>
        <p:nvCxnSpPr>
          <p:cNvPr id="14" name="Straight Connector 13">
            <a:extLst>
              <a:ext uri="{FF2B5EF4-FFF2-40B4-BE49-F238E27FC236}">
                <a16:creationId xmlns:a16="http://schemas.microsoft.com/office/drawing/2014/main" id="{A5E0C999-1267-79BA-5479-E02F16652272}"/>
              </a:ext>
            </a:extLst>
          </p:cNvPr>
          <p:cNvCxnSpPr/>
          <p:nvPr userDrawn="1"/>
        </p:nvCxnSpPr>
        <p:spPr>
          <a:xfrm>
            <a:off x="654035" y="5312231"/>
            <a:ext cx="11247120" cy="0"/>
          </a:xfrm>
          <a:prstGeom prst="line">
            <a:avLst/>
          </a:prstGeom>
          <a:ln>
            <a:solidFill>
              <a:schemeClr val="accent2">
                <a:lumMod val="60000"/>
                <a:lumOff val="40000"/>
              </a:schemeClr>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pic>
        <p:nvPicPr>
          <p:cNvPr id="7" name="Picture 6" descr="A group of neon lights in a triangle shape&#10;&#10;Description automatically generated">
            <a:extLst>
              <a:ext uri="{FF2B5EF4-FFF2-40B4-BE49-F238E27FC236}">
                <a16:creationId xmlns:a16="http://schemas.microsoft.com/office/drawing/2014/main" id="{EE3FE9A4-8CFA-C340-818E-BE3DC36846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821" y="3660648"/>
            <a:ext cx="1828800" cy="1779310"/>
          </a:xfrm>
          <a:prstGeom prst="flowChartConnector">
            <a:avLst/>
          </a:prstGeom>
        </p:spPr>
      </p:pic>
    </p:spTree>
    <p:extLst>
      <p:ext uri="{BB962C8B-B14F-4D97-AF65-F5344CB8AC3E}">
        <p14:creationId xmlns:p14="http://schemas.microsoft.com/office/powerpoint/2010/main" val="4246433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4B25AE93-7E93-4017-950E-1D352CC3C6F4}" type="datetime1">
              <a:rPr lang="en-US" smtClean="0"/>
              <a:t>2/6/2025</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73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F87DC14-54C3-4DAC-BA36-49D7846BB669}" type="datetime1">
              <a:rPr lang="en-US" smtClean="0"/>
              <a:t>2/6/2025</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97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DF03-38C8-302F-3917-EFFF655866FC}"/>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8EBD658-F56F-8D3E-C818-3C84CCB0A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5C166AE-470C-D217-661A-CD19CB56D1DF}"/>
              </a:ext>
            </a:extLst>
          </p:cNvPr>
          <p:cNvSpPr>
            <a:spLocks noGrp="1"/>
          </p:cNvSpPr>
          <p:nvPr>
            <p:ph type="dt" sz="half" idx="10"/>
          </p:nvPr>
        </p:nvSpPr>
        <p:spPr/>
        <p:txBody>
          <a:bodyPr/>
          <a:lstStyle/>
          <a:p>
            <a:fld id="{0F23BC19-A7D2-4C23-82FE-F6093CDE33F6}" type="datetime1">
              <a:rPr lang="en-US" smtClean="0"/>
              <a:t>2/6/2025</a:t>
            </a:fld>
            <a:endParaRPr lang="el-GR"/>
          </a:p>
        </p:txBody>
      </p:sp>
      <p:sp>
        <p:nvSpPr>
          <p:cNvPr id="5" name="Footer Placeholder 4">
            <a:extLst>
              <a:ext uri="{FF2B5EF4-FFF2-40B4-BE49-F238E27FC236}">
                <a16:creationId xmlns:a16="http://schemas.microsoft.com/office/drawing/2014/main" id="{965ED913-FA5C-3602-A62C-2F54941EBB8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5E550C9-A07F-C6F2-33A3-D9B3038A9BD0}"/>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054212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167CD795-6CE6-4077-ADD1-9F793A94DA94}" type="datetime1">
              <a:rPr lang="en-US" smtClean="0"/>
              <a:t>2/6/2025</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169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29A30DEE-07CE-4134-BB8B-7329440F52D9}" type="datetime1">
              <a:rPr lang="en-US" smtClean="0"/>
              <a:t>2/6/2025</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163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D4A6C512-5A6A-4495-B821-5E4ACF33513B}" type="datetime1">
              <a:rPr lang="en-US" smtClean="0"/>
              <a:t>2/6/2025</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854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03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E812-9FBF-4DDB-CE52-2D1AF589DC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3ADFEE5-AFF7-0F27-BA63-9A2B26373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2A7F7E-C395-C86F-100F-A30AAD1221E2}"/>
              </a:ext>
            </a:extLst>
          </p:cNvPr>
          <p:cNvSpPr>
            <a:spLocks noGrp="1"/>
          </p:cNvSpPr>
          <p:nvPr>
            <p:ph type="dt" sz="half" idx="10"/>
          </p:nvPr>
        </p:nvSpPr>
        <p:spPr/>
        <p:txBody>
          <a:bodyPr/>
          <a:lstStyle/>
          <a:p>
            <a:fld id="{3AD9DCD2-40AC-4FD9-AE24-2561E3BD0EFF}" type="datetime1">
              <a:rPr lang="en-US" smtClean="0"/>
              <a:t>2/6/2025</a:t>
            </a:fld>
            <a:endParaRPr lang="el-GR"/>
          </a:p>
        </p:txBody>
      </p:sp>
      <p:sp>
        <p:nvSpPr>
          <p:cNvPr id="5" name="Footer Placeholder 4">
            <a:extLst>
              <a:ext uri="{FF2B5EF4-FFF2-40B4-BE49-F238E27FC236}">
                <a16:creationId xmlns:a16="http://schemas.microsoft.com/office/drawing/2014/main" id="{0729DADE-8836-721C-F686-AC30AD978A0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89F500A-BE59-B055-8B7E-3F343AF60423}"/>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7582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F091-06C7-2FBE-1539-0A354149EAE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016A6EF-CE3F-F6F5-AB4D-5399CBF2D7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171FED69-2363-3152-3C38-763328B318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36BBD50F-DCEC-1CDA-24E0-93009E8A1AF1}"/>
              </a:ext>
            </a:extLst>
          </p:cNvPr>
          <p:cNvSpPr>
            <a:spLocks noGrp="1"/>
          </p:cNvSpPr>
          <p:nvPr>
            <p:ph type="dt" sz="half" idx="10"/>
          </p:nvPr>
        </p:nvSpPr>
        <p:spPr/>
        <p:txBody>
          <a:bodyPr/>
          <a:lstStyle/>
          <a:p>
            <a:fld id="{BB736D1F-571F-42CF-886D-E6EFBF5D2AA7}" type="datetime1">
              <a:rPr lang="en-US" smtClean="0"/>
              <a:t>2/6/2025</a:t>
            </a:fld>
            <a:endParaRPr lang="el-GR"/>
          </a:p>
        </p:txBody>
      </p:sp>
      <p:sp>
        <p:nvSpPr>
          <p:cNvPr id="6" name="Footer Placeholder 5">
            <a:extLst>
              <a:ext uri="{FF2B5EF4-FFF2-40B4-BE49-F238E27FC236}">
                <a16:creationId xmlns:a16="http://schemas.microsoft.com/office/drawing/2014/main" id="{3AD81A00-1B95-14F7-29D4-29B494C4147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AEA1F50-3D48-ECD4-1371-0E4F378D9CBB}"/>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66184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F4FA-101A-671E-02D0-D031191EF155}"/>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EA344921-BF5A-CA49-46BF-1860376E5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0B65C5-48BA-30A8-E301-65BF4060C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0DA527BB-7F9D-A5B9-F60E-2BB541828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A3AC31-2048-23F8-E71C-28FBA73A80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B50CD99-3ECF-4B29-1C61-D6DA223517C2}"/>
              </a:ext>
            </a:extLst>
          </p:cNvPr>
          <p:cNvSpPr>
            <a:spLocks noGrp="1"/>
          </p:cNvSpPr>
          <p:nvPr>
            <p:ph type="dt" sz="half" idx="10"/>
          </p:nvPr>
        </p:nvSpPr>
        <p:spPr/>
        <p:txBody>
          <a:bodyPr/>
          <a:lstStyle/>
          <a:p>
            <a:fld id="{4A808F57-D7BE-450A-82BD-98089A18FED0}" type="datetime1">
              <a:rPr lang="en-US" smtClean="0"/>
              <a:t>2/6/2025</a:t>
            </a:fld>
            <a:endParaRPr lang="el-GR"/>
          </a:p>
        </p:txBody>
      </p:sp>
      <p:sp>
        <p:nvSpPr>
          <p:cNvPr id="8" name="Footer Placeholder 7">
            <a:extLst>
              <a:ext uri="{FF2B5EF4-FFF2-40B4-BE49-F238E27FC236}">
                <a16:creationId xmlns:a16="http://schemas.microsoft.com/office/drawing/2014/main" id="{431898AC-0CD2-9078-B638-B8338A2C28D2}"/>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70CC7C39-05E9-6FAA-336B-9EC6B511410A}"/>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30807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F473-54FD-6387-71F1-3A8644B18669}"/>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27A9D6BE-096D-D1BD-06B2-4E2C2B44DDA5}"/>
              </a:ext>
            </a:extLst>
          </p:cNvPr>
          <p:cNvSpPr>
            <a:spLocks noGrp="1"/>
          </p:cNvSpPr>
          <p:nvPr>
            <p:ph type="dt" sz="half" idx="10"/>
          </p:nvPr>
        </p:nvSpPr>
        <p:spPr/>
        <p:txBody>
          <a:bodyPr/>
          <a:lstStyle/>
          <a:p>
            <a:fld id="{16A159EF-E0E3-4631-9D44-5E52D573AFD9}" type="datetime1">
              <a:rPr lang="en-US" smtClean="0"/>
              <a:t>2/6/2025</a:t>
            </a:fld>
            <a:endParaRPr lang="el-GR"/>
          </a:p>
        </p:txBody>
      </p:sp>
      <p:sp>
        <p:nvSpPr>
          <p:cNvPr id="4" name="Footer Placeholder 3">
            <a:extLst>
              <a:ext uri="{FF2B5EF4-FFF2-40B4-BE49-F238E27FC236}">
                <a16:creationId xmlns:a16="http://schemas.microsoft.com/office/drawing/2014/main" id="{97AD2758-06EB-AD8A-1A45-D9A4276C0EC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1F6A2165-73C6-6293-B48F-F299CF528F10}"/>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44072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E5DD4-AB1C-AB79-781B-98FA8085A7E1}"/>
              </a:ext>
            </a:extLst>
          </p:cNvPr>
          <p:cNvSpPr>
            <a:spLocks noGrp="1"/>
          </p:cNvSpPr>
          <p:nvPr>
            <p:ph type="dt" sz="half" idx="10"/>
          </p:nvPr>
        </p:nvSpPr>
        <p:spPr/>
        <p:txBody>
          <a:bodyPr/>
          <a:lstStyle/>
          <a:p>
            <a:fld id="{8FB2019C-B555-46CB-BCEE-3147588973EA}" type="datetime1">
              <a:rPr lang="en-US" smtClean="0"/>
              <a:t>2/6/2025</a:t>
            </a:fld>
            <a:endParaRPr lang="el-GR"/>
          </a:p>
        </p:txBody>
      </p:sp>
      <p:sp>
        <p:nvSpPr>
          <p:cNvPr id="3" name="Footer Placeholder 2">
            <a:extLst>
              <a:ext uri="{FF2B5EF4-FFF2-40B4-BE49-F238E27FC236}">
                <a16:creationId xmlns:a16="http://schemas.microsoft.com/office/drawing/2014/main" id="{C8284CB0-9802-5235-F374-77A63060E83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2341FEAD-8B15-567A-59F3-1DB8FEAA6D5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59788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A61A-FC78-11D2-1B69-558FEBFFA4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F1C72BE-79AE-7B77-FDF9-9136F6575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FACFFE37-E656-1DD7-F9A3-4F8246940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829C2-4461-F7BD-B6F7-EFB07DCF5886}"/>
              </a:ext>
            </a:extLst>
          </p:cNvPr>
          <p:cNvSpPr>
            <a:spLocks noGrp="1"/>
          </p:cNvSpPr>
          <p:nvPr>
            <p:ph type="dt" sz="half" idx="10"/>
          </p:nvPr>
        </p:nvSpPr>
        <p:spPr/>
        <p:txBody>
          <a:bodyPr/>
          <a:lstStyle/>
          <a:p>
            <a:fld id="{42024B20-EB4A-48EA-BD53-1E2A3390F083}" type="datetime1">
              <a:rPr lang="en-US" smtClean="0"/>
              <a:t>2/6/2025</a:t>
            </a:fld>
            <a:endParaRPr lang="el-GR"/>
          </a:p>
        </p:txBody>
      </p:sp>
      <p:sp>
        <p:nvSpPr>
          <p:cNvPr id="6" name="Footer Placeholder 5">
            <a:extLst>
              <a:ext uri="{FF2B5EF4-FFF2-40B4-BE49-F238E27FC236}">
                <a16:creationId xmlns:a16="http://schemas.microsoft.com/office/drawing/2014/main" id="{1190496B-6FB6-A25F-A4B7-9B99613CF05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36C51CA-7282-91EB-346D-B08E68B0C04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14261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269D-7534-03EA-8631-FE3A3F855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216417E-3B27-EC2B-F248-F98C195F0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0C35260-60E5-B3D9-54D7-BDE2CF341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A2411-53B5-2FB8-CB95-2876341EC09C}"/>
              </a:ext>
            </a:extLst>
          </p:cNvPr>
          <p:cNvSpPr>
            <a:spLocks noGrp="1"/>
          </p:cNvSpPr>
          <p:nvPr>
            <p:ph type="dt" sz="half" idx="10"/>
          </p:nvPr>
        </p:nvSpPr>
        <p:spPr/>
        <p:txBody>
          <a:bodyPr/>
          <a:lstStyle/>
          <a:p>
            <a:fld id="{D3805F5A-D3B6-4E45-B28D-62F3D5246B6D}" type="datetime1">
              <a:rPr lang="en-US" smtClean="0"/>
              <a:t>2/6/2025</a:t>
            </a:fld>
            <a:endParaRPr lang="el-GR"/>
          </a:p>
        </p:txBody>
      </p:sp>
      <p:sp>
        <p:nvSpPr>
          <p:cNvPr id="6" name="Footer Placeholder 5">
            <a:extLst>
              <a:ext uri="{FF2B5EF4-FFF2-40B4-BE49-F238E27FC236}">
                <a16:creationId xmlns:a16="http://schemas.microsoft.com/office/drawing/2014/main" id="{A812B4A3-BA83-FE1F-6879-9F6E7D2DA6A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108C374-6492-437C-E721-9BF90D52840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103511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796F7D-7A73-B648-44FA-766F447A9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606D43B2-13CC-4126-9DFF-5A71875B0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491E027-A15F-21FA-F242-AE72022C2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05E47-062F-4AC9-8A6F-C5913917A049}" type="datetime1">
              <a:rPr lang="en-US" smtClean="0"/>
              <a:t>2/6/2025</a:t>
            </a:fld>
            <a:endParaRPr lang="el-GR"/>
          </a:p>
        </p:txBody>
      </p:sp>
      <p:sp>
        <p:nvSpPr>
          <p:cNvPr id="5" name="Footer Placeholder 4">
            <a:extLst>
              <a:ext uri="{FF2B5EF4-FFF2-40B4-BE49-F238E27FC236}">
                <a16:creationId xmlns:a16="http://schemas.microsoft.com/office/drawing/2014/main" id="{B3C4E031-5995-177D-4542-4A1F7C207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B0851A37-5633-31D9-8A62-0F0FDA8EF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B4C96-8CD7-4457-8E52-9CE103A20E27}" type="slidenum">
              <a:rPr lang="el-GR" smtClean="0"/>
              <a:t>‹#›</a:t>
            </a:fld>
            <a:endParaRPr lang="el-GR"/>
          </a:p>
        </p:txBody>
      </p:sp>
    </p:spTree>
    <p:extLst>
      <p:ext uri="{BB962C8B-B14F-4D97-AF65-F5344CB8AC3E}">
        <p14:creationId xmlns:p14="http://schemas.microsoft.com/office/powerpoint/2010/main" val="2795608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D74B802B-B6C6-4A09-8DB4-B1124F993B49}" type="datetime1">
              <a:rPr lang="en-US" smtClean="0"/>
              <a:t>2/6/2025</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442345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chart" Target="../charts/chart18.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E7E27-E36B-9ECB-8484-B89159C7A67F}"/>
              </a:ext>
            </a:extLst>
          </p:cNvPr>
          <p:cNvSpPr>
            <a:spLocks noGrp="1"/>
          </p:cNvSpPr>
          <p:nvPr>
            <p:ph type="ctrTitle"/>
          </p:nvPr>
        </p:nvSpPr>
        <p:spPr>
          <a:xfrm>
            <a:off x="567011" y="2394268"/>
            <a:ext cx="6896100" cy="2387600"/>
          </a:xfrm>
        </p:spPr>
        <p:txBody>
          <a:bodyPr anchor="ctr">
            <a:noAutofit/>
          </a:bodyPr>
          <a:lstStyle/>
          <a:p>
            <a:pPr algn="l">
              <a:lnSpc>
                <a:spcPct val="100000"/>
              </a:lnSpc>
            </a:pPr>
            <a:r>
              <a:rPr lang="el-GR" sz="3600" dirty="0">
                <a:solidFill>
                  <a:schemeClr val="accent1"/>
                </a:solidFill>
                <a:effectLst>
                  <a:outerShdw blurRad="38100" dist="38100" dir="2700000" algn="tl">
                    <a:srgbClr val="000000">
                      <a:alpha val="43137"/>
                    </a:srgbClr>
                  </a:outerShdw>
                </a:effectLst>
              </a:rPr>
              <a:t>Πανελλαδική Έρευνα Κοινής Γνώμης για το Κράτος Δικαίου</a:t>
            </a:r>
            <a:br>
              <a:rPr lang="el-GR" sz="3600" dirty="0">
                <a:solidFill>
                  <a:schemeClr val="accent1"/>
                </a:solidFill>
                <a:effectLst>
                  <a:outerShdw blurRad="38100" dist="38100" dir="2700000" algn="tl">
                    <a:srgbClr val="000000">
                      <a:alpha val="43137"/>
                    </a:srgbClr>
                  </a:outerShdw>
                </a:effectLst>
              </a:rPr>
            </a:br>
            <a:r>
              <a:rPr lang="el-GR" sz="3600" dirty="0">
                <a:solidFill>
                  <a:srgbClr val="C00000"/>
                </a:solidFill>
                <a:effectLst>
                  <a:outerShdw blurRad="38100" dist="38100" dir="2700000" algn="tl">
                    <a:srgbClr val="000000">
                      <a:alpha val="43137"/>
                    </a:srgbClr>
                  </a:outerShdw>
                </a:effectLst>
              </a:rPr>
              <a:t>Παρουσίαση</a:t>
            </a:r>
            <a:endParaRPr lang="el-GR" sz="2400" dirty="0">
              <a:solidFill>
                <a:srgbClr val="C00000"/>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0752D96F-5E3B-6C1A-0E89-1122A055877E}"/>
              </a:ext>
            </a:extLst>
          </p:cNvPr>
          <p:cNvSpPr>
            <a:spLocks noGrp="1"/>
          </p:cNvSpPr>
          <p:nvPr>
            <p:ph type="subTitle" idx="1"/>
          </p:nvPr>
        </p:nvSpPr>
        <p:spPr>
          <a:xfrm>
            <a:off x="653274" y="5437838"/>
            <a:ext cx="6552662" cy="1237218"/>
          </a:xfrm>
        </p:spPr>
        <p:txBody>
          <a:bodyPr/>
          <a:lstStyle/>
          <a:p>
            <a:pPr algn="l"/>
            <a:r>
              <a:rPr lang="el-GR" dirty="0">
                <a:solidFill>
                  <a:schemeClr val="accent1"/>
                </a:solidFill>
              </a:rPr>
              <a:t>Ιανουάριος 2025</a:t>
            </a:r>
          </a:p>
        </p:txBody>
      </p:sp>
      <p:pic>
        <p:nvPicPr>
          <p:cNvPr id="14" name="Picture 13" descr="A group of colorful lights&#10;&#10;Description automatically generated">
            <a:extLst>
              <a:ext uri="{FF2B5EF4-FFF2-40B4-BE49-F238E27FC236}">
                <a16:creationId xmlns:a16="http://schemas.microsoft.com/office/drawing/2014/main" id="{68AEF5BE-2403-2E0C-EBAB-C6C0610AF901}"/>
              </a:ext>
            </a:extLst>
          </p:cNvPr>
          <p:cNvPicPr>
            <a:picLocks noChangeAspect="1"/>
          </p:cNvPicPr>
          <p:nvPr/>
        </p:nvPicPr>
        <p:blipFill rotWithShape="1">
          <a:blip r:embed="rId2">
            <a:extLst>
              <a:ext uri="{28A0092B-C50C-407E-A947-70E740481C1C}">
                <a14:useLocalDpi xmlns:a14="http://schemas.microsoft.com/office/drawing/2010/main" val="0"/>
              </a:ext>
            </a:extLst>
          </a:blip>
          <a:srcRect l="11052" r="9950" b="3"/>
          <a:stretch/>
        </p:blipFill>
        <p:spPr>
          <a:xfrm>
            <a:off x="7574103" y="2049433"/>
            <a:ext cx="2040674" cy="2040674"/>
          </a:xfrm>
          <a:custGeom>
            <a:avLst/>
            <a:gdLst/>
            <a:ahLst/>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pic>
      <p:pic>
        <p:nvPicPr>
          <p:cNvPr id="15" name="Picture 14" descr="A triangle shaped neon lights&#10;&#10;Description automatically generated with medium confidence">
            <a:extLst>
              <a:ext uri="{FF2B5EF4-FFF2-40B4-BE49-F238E27FC236}">
                <a16:creationId xmlns:a16="http://schemas.microsoft.com/office/drawing/2014/main" id="{41348B9F-33F2-7E25-915A-0F7F1E40D33E}"/>
              </a:ext>
            </a:extLst>
          </p:cNvPr>
          <p:cNvPicPr>
            <a:picLocks noChangeAspect="1"/>
          </p:cNvPicPr>
          <p:nvPr/>
        </p:nvPicPr>
        <p:blipFill rotWithShape="1">
          <a:blip r:embed="rId3">
            <a:extLst>
              <a:ext uri="{28A0092B-C50C-407E-A947-70E740481C1C}">
                <a14:useLocalDpi xmlns:a14="http://schemas.microsoft.com/office/drawing/2010/main" val="0"/>
              </a:ext>
            </a:extLst>
          </a:blip>
          <a:srcRect l="9764" r="12804" b="-5"/>
          <a:stretch/>
        </p:blipFill>
        <p:spPr>
          <a:xfrm>
            <a:off x="9140635" y="9"/>
            <a:ext cx="3051365" cy="3113305"/>
          </a:xfrm>
          <a:custGeom>
            <a:avLst/>
            <a:gdLst/>
            <a:ahLst/>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pic>
      <p:pic>
        <p:nvPicPr>
          <p:cNvPr id="16" name="Content Placeholder 4" descr="A group of neon lights in a triangle shape&#10;&#10;Description automatically generated">
            <a:extLst>
              <a:ext uri="{FF2B5EF4-FFF2-40B4-BE49-F238E27FC236}">
                <a16:creationId xmlns:a16="http://schemas.microsoft.com/office/drawing/2014/main" id="{EE078091-A2CF-18BA-43B2-190766980693}"/>
              </a:ext>
            </a:extLst>
          </p:cNvPr>
          <p:cNvPicPr>
            <a:picLocks noChangeAspect="1"/>
          </p:cNvPicPr>
          <p:nvPr/>
        </p:nvPicPr>
        <p:blipFill rotWithShape="1">
          <a:blip r:embed="rId4">
            <a:extLst>
              <a:ext uri="{28A0092B-C50C-407E-A947-70E740481C1C}">
                <a14:useLocalDpi xmlns:a14="http://schemas.microsoft.com/office/drawing/2010/main" val="0"/>
              </a:ext>
            </a:extLst>
          </a:blip>
          <a:srcRect l="9243" r="8749" b="2"/>
          <a:stretch/>
        </p:blipFill>
        <p:spPr>
          <a:xfrm>
            <a:off x="8490856" y="3292673"/>
            <a:ext cx="3701143" cy="3565327"/>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spTree>
    <p:extLst>
      <p:ext uri="{BB962C8B-B14F-4D97-AF65-F5344CB8AC3E}">
        <p14:creationId xmlns:p14="http://schemas.microsoft.com/office/powerpoint/2010/main" val="422569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BA396-341D-A4E8-77C0-58E54F49C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3B49B-ACC9-0DC5-EB50-CDD915C700C5}"/>
              </a:ext>
            </a:extLst>
          </p:cNvPr>
          <p:cNvSpPr>
            <a:spLocks noGrp="1"/>
          </p:cNvSpPr>
          <p:nvPr>
            <p:ph type="title"/>
          </p:nvPr>
        </p:nvSpPr>
        <p:spPr/>
        <p:txBody>
          <a:bodyPr/>
          <a:lstStyle/>
          <a:p>
            <a:r>
              <a:rPr lang="el-GR" dirty="0"/>
              <a:t>Άξονες Παρουσίασης</a:t>
            </a:r>
          </a:p>
        </p:txBody>
      </p:sp>
      <p:sp>
        <p:nvSpPr>
          <p:cNvPr id="3" name="Slide Number Placeholder 3">
            <a:extLst>
              <a:ext uri="{FF2B5EF4-FFF2-40B4-BE49-F238E27FC236}">
                <a16:creationId xmlns:a16="http://schemas.microsoft.com/office/drawing/2014/main" id="{E4864E06-411B-926A-6582-9587611F896F}"/>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9C25107F-282F-3FFA-5249-B1E9C07DA9D3}"/>
              </a:ext>
            </a:extLst>
          </p:cNvPr>
          <p:cNvGraphicFramePr/>
          <p:nvPr>
            <p:extLst>
              <p:ext uri="{D42A27DB-BD31-4B8C-83A1-F6EECF244321}">
                <p14:modId xmlns:p14="http://schemas.microsoft.com/office/powerpoint/2010/main" val="261336837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770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D9930-CD43-7BF1-21C3-A25359A3B29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9FFFE8-BA41-6C46-08DD-B899283E4661}"/>
              </a:ext>
            </a:extLst>
          </p:cNvPr>
          <p:cNvSpPr>
            <a:spLocks noGrp="1"/>
          </p:cNvSpPr>
          <p:nvPr>
            <p:ph type="sldNum" sz="quarter" idx="12"/>
          </p:nvPr>
        </p:nvSpPr>
        <p:spPr>
          <a:xfrm>
            <a:off x="9329465" y="64063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E1950237-0DFE-D5C6-281D-105ECA99E60E}"/>
              </a:ext>
            </a:extLst>
          </p:cNvPr>
          <p:cNvGraphicFramePr/>
          <p:nvPr>
            <p:extLst>
              <p:ext uri="{D42A27DB-BD31-4B8C-83A1-F6EECF244321}">
                <p14:modId xmlns:p14="http://schemas.microsoft.com/office/powerpoint/2010/main" val="14873168"/>
              </p:ext>
            </p:extLst>
          </p:nvPr>
        </p:nvGraphicFramePr>
        <p:xfrm>
          <a:off x="1183758" y="1649288"/>
          <a:ext cx="9176163" cy="4603732"/>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CE81D3C8-FB97-6372-E2CE-F2A33DB27F87}"/>
              </a:ext>
            </a:extLst>
          </p:cNvPr>
          <p:cNvSpPr>
            <a:spLocks noGrp="1"/>
          </p:cNvSpPr>
          <p:nvPr>
            <p:ph type="title"/>
          </p:nvPr>
        </p:nvSpPr>
        <p:spPr>
          <a:xfrm>
            <a:off x="283029" y="152491"/>
            <a:ext cx="11604171" cy="693115"/>
          </a:xfrm>
        </p:spPr>
        <p:txBody>
          <a:bodyPr>
            <a:noAutofit/>
          </a:bodyPr>
          <a:lstStyle/>
          <a:p>
            <a:r>
              <a:rPr lang="el-GR" sz="2200" dirty="0"/>
              <a:t>Στο πλαίσιο της χαμηλής εμπιστοσύνης προς Θεσμούς και Κράτος Δικαίου, το σύστημα απονομής δικαιοσύνης συγκεντρώνει επίσης χαμηλές αξιολογήσεις ως προς την  αντιλαμβανόμενη Αποτελεσματικότητα αλλά και την Αμεροληψία του</a:t>
            </a:r>
          </a:p>
        </p:txBody>
      </p:sp>
      <p:sp>
        <p:nvSpPr>
          <p:cNvPr id="9" name="TextBox 8">
            <a:extLst>
              <a:ext uri="{FF2B5EF4-FFF2-40B4-BE49-F238E27FC236}">
                <a16:creationId xmlns:a16="http://schemas.microsoft.com/office/drawing/2014/main" id="{4F1916D7-BC04-DC78-906D-078322780180}"/>
              </a:ext>
            </a:extLst>
          </p:cNvPr>
          <p:cNvSpPr txBox="1"/>
          <p:nvPr/>
        </p:nvSpPr>
        <p:spPr>
          <a:xfrm>
            <a:off x="-58343" y="1098381"/>
            <a:ext cx="119547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Calibri Light" panose="020F0302020204030204"/>
                <a:ea typeface="+mn-ea"/>
                <a:cs typeface="+mn-cs"/>
              </a:rPr>
              <a:t>‘Μιλώντας ειδικότερα για τη Δικαιοσύνη, θα σας αναφέρω μία σειρά χαρακτηριστικών με τα οποία θα μπορούσαμε να περιγράψουμε το ελληνικό σύστημα απονομής δικαιοσύνης. Για το καθένα από αυτά, θα ήθελα να μου πείτε πόσο θεωρείτε ότι ταιριάζει στην ελληνική Δικαιοσύνη.’</a:t>
            </a:r>
            <a:endParaRPr kumimoji="0" lang="el-GR" sz="1200" b="0" i="0" u="none" strike="noStrike" kern="1200" cap="none" spc="0" normalizeH="0" baseline="0" noProof="0" dirty="0">
              <a:ln>
                <a:noFill/>
              </a:ln>
              <a:solidFill>
                <a:srgbClr val="990033"/>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F004FB41-7D78-DA58-0FBC-BE68412B1697}"/>
              </a:ext>
            </a:extLst>
          </p:cNvPr>
          <p:cNvGraphicFramePr>
            <a:graphicFrameLocks noGrp="1"/>
          </p:cNvGraphicFramePr>
          <p:nvPr>
            <p:extLst>
              <p:ext uri="{D42A27DB-BD31-4B8C-83A1-F6EECF244321}">
                <p14:modId xmlns:p14="http://schemas.microsoft.com/office/powerpoint/2010/main" val="1680929392"/>
              </p:ext>
            </p:extLst>
          </p:nvPr>
        </p:nvGraphicFramePr>
        <p:xfrm>
          <a:off x="10363206" y="1667759"/>
          <a:ext cx="975354" cy="4479041"/>
        </p:xfrm>
        <a:graphic>
          <a:graphicData uri="http://schemas.openxmlformats.org/drawingml/2006/table">
            <a:tbl>
              <a:tblPr>
                <a:tableStyleId>{5C22544A-7EE6-4342-B048-85BDC9FD1C3A}</a:tableStyleId>
              </a:tblPr>
              <a:tblGrid>
                <a:gridCol w="975354">
                  <a:extLst>
                    <a:ext uri="{9D8B030D-6E8A-4147-A177-3AD203B41FA5}">
                      <a16:colId xmlns:a16="http://schemas.microsoft.com/office/drawing/2014/main" val="3748768310"/>
                    </a:ext>
                  </a:extLst>
                </a:gridCol>
              </a:tblGrid>
              <a:tr h="417494">
                <a:tc>
                  <a:txBody>
                    <a:bodyPr/>
                    <a:lstStyle/>
                    <a:p>
                      <a:pPr algn="ctr" fontAlgn="ctr"/>
                      <a:r>
                        <a:rPr lang="en-US" sz="1000" b="1" i="0" u="none" strike="noStrike" dirty="0">
                          <a:solidFill>
                            <a:schemeClr val="accent4">
                              <a:lumMod val="50000"/>
                            </a:schemeClr>
                          </a:solidFill>
                          <a:effectLst/>
                          <a:latin typeface="Calibri" panose="020F0502020204030204" pitchFamily="34" charset="0"/>
                        </a:rPr>
                        <a:t>Top2box</a:t>
                      </a:r>
                    </a:p>
                    <a:p>
                      <a:pPr algn="ctr" fontAlgn="ctr"/>
                      <a:r>
                        <a:rPr lang="el-GR" sz="1000" b="1" i="0" u="none" strike="noStrike" dirty="0">
                          <a:solidFill>
                            <a:schemeClr val="accent4">
                              <a:lumMod val="50000"/>
                            </a:schemeClr>
                          </a:solidFill>
                          <a:effectLst/>
                          <a:latin typeface="Calibri" panose="020F0502020204030204" pitchFamily="34" charset="0"/>
                        </a:rPr>
                        <a:t>(</a:t>
                      </a:r>
                      <a:r>
                        <a:rPr lang="el-GR" sz="1000" b="1" i="0" u="none" strike="noStrike" dirty="0" err="1">
                          <a:solidFill>
                            <a:schemeClr val="accent4">
                              <a:lumMod val="50000"/>
                            </a:schemeClr>
                          </a:solidFill>
                          <a:effectLst/>
                          <a:latin typeface="Calibri" panose="020F0502020204030204" pitchFamily="34" charset="0"/>
                        </a:rPr>
                        <a:t>Πολύ+Αρκετά</a:t>
                      </a:r>
                      <a:r>
                        <a:rPr lang="el-GR" sz="1000" b="1" i="0" u="none" strike="noStrike" dirty="0">
                          <a:solidFill>
                            <a:schemeClr val="accent4">
                              <a:lumMod val="50000"/>
                            </a:schemeClr>
                          </a:solidFill>
                          <a:effectLst/>
                          <a:latin typeface="Calibri" panose="020F0502020204030204" pitchFamily="34" charset="0"/>
                        </a:rPr>
                        <a:t>)</a:t>
                      </a:r>
                    </a:p>
                  </a:txBody>
                  <a:tcPr marL="7620" marR="7620" marT="7620" marB="0" anchor="ctr">
                    <a:lnL w="12700" cmpd="sng">
                      <a:noFill/>
                    </a:lnL>
                    <a:lnR w="6350" cap="flat" cmpd="sng" algn="ctr">
                      <a:no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166818"/>
                  </a:ext>
                </a:extLst>
              </a:tr>
              <a:tr h="451283">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91</a:t>
                      </a: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227059"/>
                  </a:ext>
                </a:extLst>
              </a:tr>
              <a:tr h="451283">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79</a:t>
                      </a: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13020"/>
                  </a:ext>
                </a:extLst>
              </a:tr>
              <a:tr h="451283">
                <a:tc>
                  <a:txBody>
                    <a:bodyPr/>
                    <a:lstStyle/>
                    <a:p>
                      <a:pPr algn="ctr" fontAlgn="ctr"/>
                      <a:r>
                        <a:rPr lang="el-GR" sz="1000" b="1" i="0" u="none" strike="noStrike">
                          <a:solidFill>
                            <a:schemeClr val="accent4">
                              <a:lumMod val="50000"/>
                            </a:schemeClr>
                          </a:solidFill>
                          <a:effectLst/>
                          <a:latin typeface="Calibri" panose="020F0502020204030204" pitchFamily="34" charset="0"/>
                        </a:rPr>
                        <a:t>76</a:t>
                      </a: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452483"/>
                  </a:ext>
                </a:extLst>
              </a:tr>
              <a:tr h="451283">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74</a:t>
                      </a: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753973"/>
                  </a:ext>
                </a:extLst>
              </a:tr>
              <a:tr h="451283">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70</a:t>
                      </a: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4432012"/>
                  </a:ext>
                </a:extLst>
              </a:tr>
              <a:tr h="451283">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67</a:t>
                      </a: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7326006"/>
                  </a:ext>
                </a:extLst>
              </a:tr>
              <a:tr h="451283">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51</a:t>
                      </a: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197672"/>
                  </a:ext>
                </a:extLst>
              </a:tr>
              <a:tr h="451283">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29</a:t>
                      </a: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574302"/>
                  </a:ext>
                </a:extLst>
              </a:tr>
              <a:tr h="451283">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27</a:t>
                      </a:r>
                    </a:p>
                  </a:txBody>
                  <a:tcPr marL="7620" marR="7620" marT="7620" marB="0" anchor="ctr">
                    <a:lnL w="12700" cmpd="sng">
                      <a:noFill/>
                    </a:lnL>
                    <a:lnR w="6350" cap="flat" cmpd="sng" algn="ctr">
                      <a:no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2477594"/>
                  </a:ext>
                </a:extLst>
              </a:tr>
            </a:tbl>
          </a:graphicData>
        </a:graphic>
      </p:graphicFrame>
      <p:sp>
        <p:nvSpPr>
          <p:cNvPr id="3" name="TextBox 2">
            <a:extLst>
              <a:ext uri="{FF2B5EF4-FFF2-40B4-BE49-F238E27FC236}">
                <a16:creationId xmlns:a16="http://schemas.microsoft.com/office/drawing/2014/main" id="{49F8B8E2-1A85-20F3-987F-3F7E5F67BB07}"/>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2" name="TextBox 11">
            <a:extLst>
              <a:ext uri="{FF2B5EF4-FFF2-40B4-BE49-F238E27FC236}">
                <a16:creationId xmlns:a16="http://schemas.microsoft.com/office/drawing/2014/main" id="{991B8F2F-55BE-C605-A9F3-17054CFBCCEF}"/>
              </a:ext>
            </a:extLst>
          </p:cNvPr>
          <p:cNvSpPr txBox="1"/>
          <p:nvPr/>
        </p:nvSpPr>
        <p:spPr>
          <a:xfrm>
            <a:off x="932256" y="6434090"/>
            <a:ext cx="1729461" cy="276999"/>
          </a:xfrm>
          <a:prstGeom prst="rect">
            <a:avLst/>
          </a:prstGeom>
          <a:noFill/>
        </p:spPr>
        <p:txBody>
          <a:bodyPr wrap="square" rtlCol="0">
            <a:spAutoFit/>
          </a:bodyPr>
          <a:lstStyle/>
          <a:p>
            <a:r>
              <a:rPr lang="el-GR" sz="1200" dirty="0"/>
              <a:t>Αποτελεσματικότητα</a:t>
            </a:r>
            <a:endParaRPr lang="en-US" sz="1200" dirty="0"/>
          </a:p>
        </p:txBody>
      </p:sp>
      <p:sp>
        <p:nvSpPr>
          <p:cNvPr id="20" name="TextBox 19">
            <a:extLst>
              <a:ext uri="{FF2B5EF4-FFF2-40B4-BE49-F238E27FC236}">
                <a16:creationId xmlns:a16="http://schemas.microsoft.com/office/drawing/2014/main" id="{F9705431-DB5D-D9BF-617B-A778C4B60F4B}"/>
              </a:ext>
            </a:extLst>
          </p:cNvPr>
          <p:cNvSpPr txBox="1"/>
          <p:nvPr/>
        </p:nvSpPr>
        <p:spPr>
          <a:xfrm>
            <a:off x="2877240" y="6432584"/>
            <a:ext cx="1729461" cy="276999"/>
          </a:xfrm>
          <a:prstGeom prst="rect">
            <a:avLst/>
          </a:prstGeom>
          <a:noFill/>
        </p:spPr>
        <p:txBody>
          <a:bodyPr wrap="square" rtlCol="0">
            <a:spAutoFit/>
          </a:bodyPr>
          <a:lstStyle/>
          <a:p>
            <a:r>
              <a:rPr lang="el-GR" sz="1200" dirty="0"/>
              <a:t>Αμεροληψία</a:t>
            </a:r>
            <a:endParaRPr lang="en-US" sz="1200" dirty="0"/>
          </a:p>
        </p:txBody>
      </p:sp>
      <p:sp>
        <p:nvSpPr>
          <p:cNvPr id="33" name="Oval 32">
            <a:extLst>
              <a:ext uri="{FF2B5EF4-FFF2-40B4-BE49-F238E27FC236}">
                <a16:creationId xmlns:a16="http://schemas.microsoft.com/office/drawing/2014/main" id="{B4E5BA48-9671-759D-7913-12D610FBE952}"/>
              </a:ext>
            </a:extLst>
          </p:cNvPr>
          <p:cNvSpPr/>
          <p:nvPr/>
        </p:nvSpPr>
        <p:spPr>
          <a:xfrm>
            <a:off x="1832079" y="2719797"/>
            <a:ext cx="177554" cy="15092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588D926-EDCD-EA7A-DCEC-1DDD53083F58}"/>
              </a:ext>
            </a:extLst>
          </p:cNvPr>
          <p:cNvSpPr/>
          <p:nvPr/>
        </p:nvSpPr>
        <p:spPr>
          <a:xfrm>
            <a:off x="2111228" y="4021987"/>
            <a:ext cx="177554" cy="15092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5386DC2A-711D-0A17-0124-C3ADFCBD6B00}"/>
              </a:ext>
            </a:extLst>
          </p:cNvPr>
          <p:cNvSpPr/>
          <p:nvPr/>
        </p:nvSpPr>
        <p:spPr>
          <a:xfrm>
            <a:off x="1785305" y="4465609"/>
            <a:ext cx="177554" cy="15092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DB406C6F-DF91-95F4-DEAB-5BC3CD4649EF}"/>
              </a:ext>
            </a:extLst>
          </p:cNvPr>
          <p:cNvSpPr/>
          <p:nvPr/>
        </p:nvSpPr>
        <p:spPr>
          <a:xfrm>
            <a:off x="2391883" y="5778364"/>
            <a:ext cx="177554" cy="15092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619582B0-E8E5-A8F8-A62D-AAE6240EA537}"/>
              </a:ext>
            </a:extLst>
          </p:cNvPr>
          <p:cNvSpPr/>
          <p:nvPr/>
        </p:nvSpPr>
        <p:spPr>
          <a:xfrm>
            <a:off x="2735916" y="6502643"/>
            <a:ext cx="177554" cy="15092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C8EC6547-0FB7-6550-15F4-18A6B1952998}"/>
              </a:ext>
            </a:extLst>
          </p:cNvPr>
          <p:cNvSpPr/>
          <p:nvPr/>
        </p:nvSpPr>
        <p:spPr>
          <a:xfrm>
            <a:off x="2708754" y="2274673"/>
            <a:ext cx="177554" cy="15092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8D03B86E-589E-277C-242C-28C4CC759AF4}"/>
              </a:ext>
            </a:extLst>
          </p:cNvPr>
          <p:cNvSpPr/>
          <p:nvPr/>
        </p:nvSpPr>
        <p:spPr>
          <a:xfrm>
            <a:off x="1593675" y="3142295"/>
            <a:ext cx="177554" cy="15092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FF0B0B3B-BF44-CDC5-9FCA-561D2B820BFA}"/>
              </a:ext>
            </a:extLst>
          </p:cNvPr>
          <p:cNvSpPr/>
          <p:nvPr/>
        </p:nvSpPr>
        <p:spPr>
          <a:xfrm>
            <a:off x="1276793" y="3594966"/>
            <a:ext cx="177554" cy="15092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ED0C16B9-EEC1-51BF-0DA3-F666B18F7F7D}"/>
              </a:ext>
            </a:extLst>
          </p:cNvPr>
          <p:cNvSpPr/>
          <p:nvPr/>
        </p:nvSpPr>
        <p:spPr>
          <a:xfrm>
            <a:off x="742642" y="6501138"/>
            <a:ext cx="177554" cy="15092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50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arn(inVertical)">
                                      <p:cBhvr>
                                        <p:cTn id="24" dur="500"/>
                                        <p:tgtEl>
                                          <p:spTgt spid="4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arn(inVertical)">
                                      <p:cBhvr>
                                        <p:cTn id="41" dur="500"/>
                                        <p:tgtEl>
                                          <p:spTgt spid="3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p:bldP spid="12" grpId="0"/>
      <p:bldP spid="20" grpId="0"/>
      <p:bldP spid="33" grpId="0" animBg="1"/>
      <p:bldP spid="34" grpId="0" animBg="1"/>
      <p:bldP spid="35" grpId="0" animBg="1"/>
      <p:bldP spid="36" grpId="0" animBg="1"/>
      <p:bldP spid="37" grpId="0" animBg="1"/>
      <p:bldP spid="38" grpId="0" animBg="1"/>
      <p:bldP spid="40"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15FDB-FE85-B8F6-F8DE-04D6F3C8C09F}"/>
              </a:ext>
            </a:extLst>
          </p:cNvPr>
          <p:cNvSpPr>
            <a:spLocks noGrp="1"/>
          </p:cNvSpPr>
          <p:nvPr>
            <p:ph type="title"/>
          </p:nvPr>
        </p:nvSpPr>
        <p:spPr/>
        <p:txBody>
          <a:bodyPr>
            <a:normAutofit/>
          </a:bodyPr>
          <a:lstStyle/>
          <a:p>
            <a:r>
              <a:rPr lang="el-GR" sz="2200" dirty="0"/>
              <a:t>Χαρακτηριστικά ελληνικής δικαιοσύνης</a:t>
            </a:r>
            <a:br>
              <a:rPr lang="el-GR" sz="2200" dirty="0"/>
            </a:br>
            <a:r>
              <a:rPr lang="el-GR" sz="1600" dirty="0"/>
              <a:t>Διαχρονικά στοιχεία – </a:t>
            </a:r>
            <a:r>
              <a:rPr lang="el-GR" sz="1600" dirty="0" err="1"/>
              <a:t>Πολύ+Αρκετά</a:t>
            </a:r>
            <a:endParaRPr lang="el-GR" sz="1600" dirty="0"/>
          </a:p>
        </p:txBody>
      </p:sp>
      <p:graphicFrame>
        <p:nvGraphicFramePr>
          <p:cNvPr id="10" name="Content Placeholder 9">
            <a:extLst>
              <a:ext uri="{FF2B5EF4-FFF2-40B4-BE49-F238E27FC236}">
                <a16:creationId xmlns:a16="http://schemas.microsoft.com/office/drawing/2014/main" id="{A73568B3-FB91-854D-93E2-451A906AE570}"/>
              </a:ext>
            </a:extLst>
          </p:cNvPr>
          <p:cNvGraphicFramePr>
            <a:graphicFrameLocks noGrp="1"/>
          </p:cNvGraphicFramePr>
          <p:nvPr>
            <p:ph idx="1"/>
            <p:extLst>
              <p:ext uri="{D42A27DB-BD31-4B8C-83A1-F6EECF244321}">
                <p14:modId xmlns:p14="http://schemas.microsoft.com/office/powerpoint/2010/main" val="3318375425"/>
              </p:ext>
            </p:extLst>
          </p:nvPr>
        </p:nvGraphicFramePr>
        <p:xfrm>
          <a:off x="829397" y="1491241"/>
          <a:ext cx="10533206" cy="4493923"/>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4">
            <a:extLst>
              <a:ext uri="{FF2B5EF4-FFF2-40B4-BE49-F238E27FC236}">
                <a16:creationId xmlns:a16="http://schemas.microsoft.com/office/drawing/2014/main" id="{C3C7462B-F9EF-C5A5-436E-B85B9427A0F9}"/>
              </a:ext>
            </a:extLst>
          </p:cNvPr>
          <p:cNvSpPr>
            <a:spLocks noGrp="1"/>
          </p:cNvSpPr>
          <p:nvPr>
            <p:ph type="sldNum" sz="quarter" idx="12"/>
          </p:nvPr>
        </p:nvSpPr>
        <p:spPr>
          <a:xfrm>
            <a:off x="9329465" y="64063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C6DD08-3E37-05C0-7808-5D94C8707BD3}"/>
              </a:ext>
            </a:extLst>
          </p:cNvPr>
          <p:cNvSpPr txBox="1"/>
          <p:nvPr/>
        </p:nvSpPr>
        <p:spPr>
          <a:xfrm>
            <a:off x="1076960" y="6011069"/>
            <a:ext cx="9184640" cy="246221"/>
          </a:xfrm>
          <a:prstGeom prst="rect">
            <a:avLst/>
          </a:prstGeom>
          <a:noFill/>
        </p:spPr>
        <p:txBody>
          <a:bodyPr wrap="square" rtlCol="0">
            <a:spAutoFit/>
          </a:bodyPr>
          <a:lstStyle/>
          <a:p>
            <a:r>
              <a:rPr lang="el-GR" sz="1000" b="1" dirty="0"/>
              <a:t>*Πηγή: Δικαιοσύνη: Η μεταρρύθμιση μιας εξουσίας και η αφύπνιση μιας ιδέας. Νοέμβριος 2022, Κύκλος ιδεών</a:t>
            </a:r>
          </a:p>
        </p:txBody>
      </p:sp>
      <p:sp>
        <p:nvSpPr>
          <p:cNvPr id="3" name="Rectangle: Rounded Corners 2">
            <a:extLst>
              <a:ext uri="{FF2B5EF4-FFF2-40B4-BE49-F238E27FC236}">
                <a16:creationId xmlns:a16="http://schemas.microsoft.com/office/drawing/2014/main" id="{8B98D1E7-5648-2283-612B-CDA1F7F8923E}"/>
              </a:ext>
            </a:extLst>
          </p:cNvPr>
          <p:cNvSpPr/>
          <p:nvPr/>
        </p:nvSpPr>
        <p:spPr>
          <a:xfrm>
            <a:off x="9078583" y="3304474"/>
            <a:ext cx="501763" cy="346615"/>
          </a:xfrm>
          <a:prstGeom prst="roundRect">
            <a:avLst/>
          </a:prstGeom>
          <a:noFill/>
          <a:ln w="19050">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2">
                    <a:lumMod val="50000"/>
                  </a:schemeClr>
                </a:solidFill>
                <a:effectLst>
                  <a:outerShdw blurRad="38100" dist="38100" dir="2700000" algn="tl">
                    <a:srgbClr val="000000">
                      <a:alpha val="43137"/>
                    </a:srgbClr>
                  </a:outerShdw>
                </a:effectLst>
              </a:rPr>
              <a:t>+7</a:t>
            </a:r>
            <a:endParaRPr lang="en-US" sz="1200" dirty="0">
              <a:solidFill>
                <a:schemeClr val="accent2">
                  <a:lumMod val="50000"/>
                </a:schemeClr>
              </a:solidFill>
              <a:effectLst>
                <a:outerShdw blurRad="38100" dist="38100" dir="2700000" algn="tl">
                  <a:srgbClr val="000000">
                    <a:alpha val="43137"/>
                  </a:srgbClr>
                </a:outerShdw>
              </a:effectLst>
            </a:endParaRPr>
          </a:p>
        </p:txBody>
      </p:sp>
      <p:sp>
        <p:nvSpPr>
          <p:cNvPr id="5" name="Rectangle: Rounded Corners 4">
            <a:extLst>
              <a:ext uri="{FF2B5EF4-FFF2-40B4-BE49-F238E27FC236}">
                <a16:creationId xmlns:a16="http://schemas.microsoft.com/office/drawing/2014/main" id="{6F13ABC5-51A6-3380-2C0A-4B2797474627}"/>
              </a:ext>
            </a:extLst>
          </p:cNvPr>
          <p:cNvSpPr/>
          <p:nvPr/>
        </p:nvSpPr>
        <p:spPr>
          <a:xfrm>
            <a:off x="2891230" y="2214601"/>
            <a:ext cx="554099" cy="316327"/>
          </a:xfrm>
          <a:prstGeom prst="roundRect">
            <a:avLst/>
          </a:prstGeom>
          <a:noFill/>
          <a:ln w="19050">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2">
                    <a:lumMod val="50000"/>
                  </a:schemeClr>
                </a:solidFill>
                <a:effectLst>
                  <a:outerShdw blurRad="38100" dist="38100" dir="2700000" algn="tl">
                    <a:srgbClr val="000000">
                      <a:alpha val="43137"/>
                    </a:srgbClr>
                  </a:outerShdw>
                </a:effectLst>
              </a:rPr>
              <a:t>+10</a:t>
            </a:r>
            <a:endParaRPr lang="en-US" sz="1200" dirty="0">
              <a:solidFill>
                <a:schemeClr val="accent2">
                  <a:lumMod val="50000"/>
                </a:schemeClr>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8950CCA0-92D9-5AD0-B74E-90CAD7A2454F}"/>
              </a:ext>
            </a:extLst>
          </p:cNvPr>
          <p:cNvSpPr/>
          <p:nvPr/>
        </p:nvSpPr>
        <p:spPr>
          <a:xfrm>
            <a:off x="1595070" y="1923388"/>
            <a:ext cx="554099" cy="316327"/>
          </a:xfrm>
          <a:prstGeom prst="roundRect">
            <a:avLst/>
          </a:prstGeom>
          <a:noFill/>
          <a:ln w="19050">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2">
                    <a:lumMod val="50000"/>
                  </a:schemeClr>
                </a:solidFill>
                <a:effectLst>
                  <a:outerShdw blurRad="38100" dist="38100" dir="2700000" algn="tl">
                    <a:srgbClr val="000000">
                      <a:alpha val="43137"/>
                    </a:srgbClr>
                  </a:outerShdw>
                </a:effectLst>
              </a:rPr>
              <a:t>+6</a:t>
            </a:r>
            <a:endParaRPr lang="en-US" sz="1200" dirty="0">
              <a:solidFill>
                <a:schemeClr val="accent2">
                  <a:lumMod val="50000"/>
                </a:schemeClr>
              </a:solidFill>
              <a:effectLst>
                <a:outerShdw blurRad="38100" dist="38100" dir="2700000" algn="tl">
                  <a:srgbClr val="000000">
                    <a:alpha val="43137"/>
                  </a:srgbClr>
                </a:outerShdw>
              </a:effectLst>
            </a:endParaRPr>
          </a:p>
        </p:txBody>
      </p:sp>
      <p:sp>
        <p:nvSpPr>
          <p:cNvPr id="7" name="Rectangle: Rounded Corners 6">
            <a:extLst>
              <a:ext uri="{FF2B5EF4-FFF2-40B4-BE49-F238E27FC236}">
                <a16:creationId xmlns:a16="http://schemas.microsoft.com/office/drawing/2014/main" id="{C14F8FE3-7EEE-DF60-4E9B-6B19DCD45350}"/>
              </a:ext>
            </a:extLst>
          </p:cNvPr>
          <p:cNvSpPr/>
          <p:nvPr/>
        </p:nvSpPr>
        <p:spPr>
          <a:xfrm>
            <a:off x="4157205" y="2367001"/>
            <a:ext cx="554099" cy="316327"/>
          </a:xfrm>
          <a:prstGeom prst="roundRect">
            <a:avLst/>
          </a:prstGeom>
          <a:noFill/>
          <a:ln w="19050">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2">
                    <a:lumMod val="50000"/>
                  </a:schemeClr>
                </a:solidFill>
                <a:effectLst>
                  <a:outerShdw blurRad="38100" dist="38100" dir="2700000" algn="tl">
                    <a:srgbClr val="000000">
                      <a:alpha val="43137"/>
                    </a:srgbClr>
                  </a:outerShdw>
                </a:effectLst>
              </a:rPr>
              <a:t>+7</a:t>
            </a:r>
            <a:endParaRPr lang="en-US" sz="1200" dirty="0">
              <a:solidFill>
                <a:schemeClr val="accent2">
                  <a:lumMod val="50000"/>
                </a:schemeClr>
              </a:solidFill>
              <a:effectLst>
                <a:outerShdw blurRad="38100" dist="38100" dir="2700000" algn="tl">
                  <a:srgbClr val="000000">
                    <a:alpha val="43137"/>
                  </a:srgbClr>
                </a:outerShdw>
              </a:effectLst>
            </a:endParaRPr>
          </a:p>
        </p:txBody>
      </p:sp>
      <p:sp>
        <p:nvSpPr>
          <p:cNvPr id="8" name="Rectangle: Rounded Corners 7">
            <a:extLst>
              <a:ext uri="{FF2B5EF4-FFF2-40B4-BE49-F238E27FC236}">
                <a16:creationId xmlns:a16="http://schemas.microsoft.com/office/drawing/2014/main" id="{175D7B72-8697-5191-2A6C-75FB8E858F76}"/>
              </a:ext>
            </a:extLst>
          </p:cNvPr>
          <p:cNvSpPr/>
          <p:nvPr/>
        </p:nvSpPr>
        <p:spPr>
          <a:xfrm>
            <a:off x="7860086" y="3317615"/>
            <a:ext cx="554099" cy="316327"/>
          </a:xfrm>
          <a:prstGeom prst="roundRect">
            <a:avLst/>
          </a:prstGeom>
          <a:noFill/>
          <a:ln w="19050">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2">
                    <a:lumMod val="50000"/>
                  </a:schemeClr>
                </a:solidFill>
                <a:effectLst>
                  <a:outerShdw blurRad="38100" dist="38100" dir="2700000" algn="tl">
                    <a:srgbClr val="000000">
                      <a:alpha val="43137"/>
                    </a:srgbClr>
                  </a:outerShdw>
                </a:effectLst>
              </a:rPr>
              <a:t>-1</a:t>
            </a:r>
            <a:endParaRPr lang="en-US" sz="1200" dirty="0">
              <a:solidFill>
                <a:schemeClr val="accent2">
                  <a:lumMod val="50000"/>
                </a:schemeClr>
              </a:solidFill>
              <a:effectLst>
                <a:outerShdw blurRad="38100" dist="38100" dir="2700000" algn="tl">
                  <a:srgbClr val="000000">
                    <a:alpha val="43137"/>
                  </a:srgbClr>
                </a:outerShdw>
              </a:effectLst>
            </a:endParaRPr>
          </a:p>
        </p:txBody>
      </p:sp>
      <p:cxnSp>
        <p:nvCxnSpPr>
          <p:cNvPr id="9" name="Straight Arrow Connector 8">
            <a:extLst>
              <a:ext uri="{FF2B5EF4-FFF2-40B4-BE49-F238E27FC236}">
                <a16:creationId xmlns:a16="http://schemas.microsoft.com/office/drawing/2014/main" id="{B8BFF266-36B0-1BB3-47A2-70540B4140F9}"/>
              </a:ext>
            </a:extLst>
          </p:cNvPr>
          <p:cNvCxnSpPr>
            <a:cxnSpLocks/>
          </p:cNvCxnSpPr>
          <p:nvPr/>
        </p:nvCxnSpPr>
        <p:spPr>
          <a:xfrm>
            <a:off x="8455942" y="3447854"/>
            <a:ext cx="552256" cy="0"/>
          </a:xfrm>
          <a:prstGeom prst="straightConnector1">
            <a:avLst/>
          </a:prstGeom>
          <a:ln w="381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4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 grpId="0"/>
      <p:bldP spid="3"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3C5B-5B13-3985-99C1-8BF8204D5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53405-CB36-A4EC-5329-2BE0F9B2989E}"/>
              </a:ext>
            </a:extLst>
          </p:cNvPr>
          <p:cNvSpPr>
            <a:spLocks noGrp="1"/>
          </p:cNvSpPr>
          <p:nvPr>
            <p:ph type="title"/>
          </p:nvPr>
        </p:nvSpPr>
        <p:spPr/>
        <p:txBody>
          <a:bodyPr>
            <a:normAutofit/>
          </a:bodyPr>
          <a:lstStyle/>
          <a:p>
            <a:r>
              <a:rPr lang="el-GR" sz="2200" dirty="0"/>
              <a:t>Χαρακτηριστικά ελληνικής δικαιοσύνης (</a:t>
            </a:r>
            <a:r>
              <a:rPr lang="el-GR" sz="2200" dirty="0" err="1"/>
              <a:t>Πολύ+Αρκετά</a:t>
            </a:r>
            <a:r>
              <a:rPr lang="en-US" sz="2200" dirty="0"/>
              <a:t>)</a:t>
            </a:r>
            <a:br>
              <a:rPr lang="el-GR" sz="2200" dirty="0"/>
            </a:br>
            <a:r>
              <a:rPr lang="el-GR" sz="1400" dirty="0"/>
              <a:t>ανά πολιτική εμπιστοσύνη</a:t>
            </a:r>
          </a:p>
        </p:txBody>
      </p:sp>
      <p:graphicFrame>
        <p:nvGraphicFramePr>
          <p:cNvPr id="7" name="Content Placeholder 6">
            <a:extLst>
              <a:ext uri="{FF2B5EF4-FFF2-40B4-BE49-F238E27FC236}">
                <a16:creationId xmlns:a16="http://schemas.microsoft.com/office/drawing/2014/main" id="{A1AEDA06-4D8B-2DB6-FE8E-E1D5D3FE0181}"/>
              </a:ext>
            </a:extLst>
          </p:cNvPr>
          <p:cNvGraphicFramePr>
            <a:graphicFrameLocks noGrp="1"/>
          </p:cNvGraphicFramePr>
          <p:nvPr>
            <p:ph idx="1"/>
            <p:extLst>
              <p:ext uri="{D42A27DB-BD31-4B8C-83A1-F6EECF244321}">
                <p14:modId xmlns:p14="http://schemas.microsoft.com/office/powerpoint/2010/main" val="3639040045"/>
              </p:ext>
            </p:extLst>
          </p:nvPr>
        </p:nvGraphicFramePr>
        <p:xfrm>
          <a:off x="1677492" y="1500471"/>
          <a:ext cx="8815244" cy="460476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E0109D8-9B44-A736-46EC-CC4A07E9D446}"/>
              </a:ext>
            </a:extLst>
          </p:cNvPr>
          <p:cNvSpPr>
            <a:spLocks noGrp="1"/>
          </p:cNvSpPr>
          <p:nvPr>
            <p:ph type="sldNum" sz="quarter" idx="12"/>
          </p:nvPr>
        </p:nvSpPr>
        <p:spPr/>
        <p:txBody>
          <a:bodyPr/>
          <a:lstStyle/>
          <a:p>
            <a:fld id="{4854181D-6920-4594-9A5D-6CE56DC9F8B2}" type="slidenum">
              <a:rPr lang="en-US" smtClean="0"/>
              <a:pPr/>
              <a:t>13</a:t>
            </a:fld>
            <a:endParaRPr lang="en-US" dirty="0"/>
          </a:p>
        </p:txBody>
      </p:sp>
      <p:sp>
        <p:nvSpPr>
          <p:cNvPr id="8" name="TextBox 7">
            <a:extLst>
              <a:ext uri="{FF2B5EF4-FFF2-40B4-BE49-F238E27FC236}">
                <a16:creationId xmlns:a16="http://schemas.microsoft.com/office/drawing/2014/main" id="{4573DFB4-A357-F2D3-1A41-1EA412076CA8}"/>
              </a:ext>
            </a:extLst>
          </p:cNvPr>
          <p:cNvSpPr txBox="1"/>
          <p:nvPr/>
        </p:nvSpPr>
        <p:spPr>
          <a:xfrm>
            <a:off x="7319289" y="1146897"/>
            <a:ext cx="1856509" cy="246221"/>
          </a:xfrm>
          <a:prstGeom prst="rect">
            <a:avLst/>
          </a:prstGeom>
          <a:noFill/>
        </p:spPr>
        <p:txBody>
          <a:bodyPr wrap="square" rtlCol="0">
            <a:spAutoFit/>
          </a:bodyPr>
          <a:lstStyle/>
          <a:p>
            <a:r>
              <a:rPr lang="el-GR" sz="1000" dirty="0"/>
              <a:t>Υψηλή πολιτική εμπιστοσύνη</a:t>
            </a:r>
          </a:p>
        </p:txBody>
      </p:sp>
      <p:sp>
        <p:nvSpPr>
          <p:cNvPr id="9" name="TextBox 8">
            <a:extLst>
              <a:ext uri="{FF2B5EF4-FFF2-40B4-BE49-F238E27FC236}">
                <a16:creationId xmlns:a16="http://schemas.microsoft.com/office/drawing/2014/main" id="{3221ED06-995E-C7E3-46C7-F96CAECB1406}"/>
              </a:ext>
            </a:extLst>
          </p:cNvPr>
          <p:cNvSpPr txBox="1"/>
          <p:nvPr/>
        </p:nvSpPr>
        <p:spPr>
          <a:xfrm>
            <a:off x="7079140" y="1145911"/>
            <a:ext cx="217056" cy="230909"/>
          </a:xfrm>
          <a:prstGeom prst="rect">
            <a:avLst/>
          </a:prstGeom>
          <a:solidFill>
            <a:schemeClr val="accent2"/>
          </a:solidFill>
        </p:spPr>
        <p:txBody>
          <a:bodyPr wrap="square" rtlCol="0">
            <a:spAutoFit/>
          </a:bodyPr>
          <a:lstStyle/>
          <a:p>
            <a:endParaRPr lang="el-GR" sz="1050" dirty="0"/>
          </a:p>
        </p:txBody>
      </p:sp>
      <p:sp>
        <p:nvSpPr>
          <p:cNvPr id="10" name="TextBox 9">
            <a:extLst>
              <a:ext uri="{FF2B5EF4-FFF2-40B4-BE49-F238E27FC236}">
                <a16:creationId xmlns:a16="http://schemas.microsoft.com/office/drawing/2014/main" id="{535F3BC4-DAE3-4B99-2B17-1F88FE125C4D}"/>
              </a:ext>
            </a:extLst>
          </p:cNvPr>
          <p:cNvSpPr txBox="1"/>
          <p:nvPr/>
        </p:nvSpPr>
        <p:spPr>
          <a:xfrm>
            <a:off x="4731257" y="1154552"/>
            <a:ext cx="217056" cy="230909"/>
          </a:xfrm>
          <a:prstGeom prst="rect">
            <a:avLst/>
          </a:prstGeom>
          <a:solidFill>
            <a:schemeClr val="accent1"/>
          </a:solidFill>
        </p:spPr>
        <p:txBody>
          <a:bodyPr wrap="square" rtlCol="0">
            <a:spAutoFit/>
          </a:bodyPr>
          <a:lstStyle/>
          <a:p>
            <a:endParaRPr lang="el-GR" sz="1050" dirty="0"/>
          </a:p>
        </p:txBody>
      </p:sp>
      <p:sp>
        <p:nvSpPr>
          <p:cNvPr id="11" name="TextBox 10">
            <a:extLst>
              <a:ext uri="{FF2B5EF4-FFF2-40B4-BE49-F238E27FC236}">
                <a16:creationId xmlns:a16="http://schemas.microsoft.com/office/drawing/2014/main" id="{12C5352C-37F7-7C35-1256-2F1DF181DD22}"/>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5" name="TextBox 4">
            <a:extLst>
              <a:ext uri="{FF2B5EF4-FFF2-40B4-BE49-F238E27FC236}">
                <a16:creationId xmlns:a16="http://schemas.microsoft.com/office/drawing/2014/main" id="{4B04894D-5FE9-D3BD-A076-1831827BDCB4}"/>
              </a:ext>
            </a:extLst>
          </p:cNvPr>
          <p:cNvSpPr txBox="1"/>
          <p:nvPr/>
        </p:nvSpPr>
        <p:spPr>
          <a:xfrm>
            <a:off x="10648538" y="1492771"/>
            <a:ext cx="1753587" cy="276999"/>
          </a:xfrm>
          <a:prstGeom prst="rect">
            <a:avLst/>
          </a:prstGeom>
          <a:noFill/>
        </p:spPr>
        <p:txBody>
          <a:bodyPr wrap="square" rtlCol="0">
            <a:spAutoFit/>
          </a:bodyPr>
          <a:lstStyle/>
          <a:p>
            <a:r>
              <a:rPr lang="el-GR" sz="1200" b="1" dirty="0">
                <a:solidFill>
                  <a:schemeClr val="accent4">
                    <a:lumMod val="50000"/>
                  </a:schemeClr>
                </a:solidFill>
              </a:rPr>
              <a:t>Σύνολο</a:t>
            </a:r>
          </a:p>
        </p:txBody>
      </p:sp>
      <p:sp>
        <p:nvSpPr>
          <p:cNvPr id="13" name="TextBox 12">
            <a:extLst>
              <a:ext uri="{FF2B5EF4-FFF2-40B4-BE49-F238E27FC236}">
                <a16:creationId xmlns:a16="http://schemas.microsoft.com/office/drawing/2014/main" id="{662E3839-0BF0-9B70-9C26-0EB73E936483}"/>
              </a:ext>
            </a:extLst>
          </p:cNvPr>
          <p:cNvSpPr txBox="1"/>
          <p:nvPr/>
        </p:nvSpPr>
        <p:spPr>
          <a:xfrm>
            <a:off x="4989879" y="1165911"/>
            <a:ext cx="1952170" cy="246221"/>
          </a:xfrm>
          <a:prstGeom prst="rect">
            <a:avLst/>
          </a:prstGeom>
          <a:noFill/>
        </p:spPr>
        <p:txBody>
          <a:bodyPr wrap="square">
            <a:spAutoFit/>
          </a:bodyPr>
          <a:lstStyle/>
          <a:p>
            <a:r>
              <a:rPr lang="el-GR" sz="1000" dirty="0"/>
              <a:t>Χαμηλή πολιτική εμπιστοσύνη</a:t>
            </a:r>
          </a:p>
        </p:txBody>
      </p:sp>
      <p:graphicFrame>
        <p:nvGraphicFramePr>
          <p:cNvPr id="6" name="Table 5">
            <a:extLst>
              <a:ext uri="{FF2B5EF4-FFF2-40B4-BE49-F238E27FC236}">
                <a16:creationId xmlns:a16="http://schemas.microsoft.com/office/drawing/2014/main" id="{5E0F1816-90A5-FB8A-8F81-E4A42B5C7D2B}"/>
              </a:ext>
            </a:extLst>
          </p:cNvPr>
          <p:cNvGraphicFramePr>
            <a:graphicFrameLocks noGrp="1"/>
          </p:cNvGraphicFramePr>
          <p:nvPr/>
        </p:nvGraphicFramePr>
        <p:xfrm>
          <a:off x="10576785" y="1798320"/>
          <a:ext cx="710975" cy="4429755"/>
        </p:xfrm>
        <a:graphic>
          <a:graphicData uri="http://schemas.openxmlformats.org/drawingml/2006/table">
            <a:tbl>
              <a:tblPr>
                <a:tableStyleId>{2D5ABB26-0587-4C30-8999-92F81FD0307C}</a:tableStyleId>
              </a:tblPr>
              <a:tblGrid>
                <a:gridCol w="710975">
                  <a:extLst>
                    <a:ext uri="{9D8B030D-6E8A-4147-A177-3AD203B41FA5}">
                      <a16:colId xmlns:a16="http://schemas.microsoft.com/office/drawing/2014/main" val="3827621009"/>
                    </a:ext>
                  </a:extLst>
                </a:gridCol>
              </a:tblGrid>
              <a:tr h="492195">
                <a:tc>
                  <a:txBody>
                    <a:bodyPr/>
                    <a:lstStyle/>
                    <a:p>
                      <a:pPr algn="ctr" fontAlgn="ctr"/>
                      <a:r>
                        <a:rPr lang="el-GR" sz="1200" b="1" u="none" strike="noStrike">
                          <a:solidFill>
                            <a:schemeClr val="accent4">
                              <a:lumMod val="50000"/>
                            </a:schemeClr>
                          </a:solidFill>
                          <a:effectLst/>
                        </a:rPr>
                        <a:t>91</a:t>
                      </a:r>
                      <a:endParaRPr lang="el-GR" sz="1200" b="1" i="0" u="none" strike="noStrike">
                        <a:solidFill>
                          <a:schemeClr val="accent4">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44292400"/>
                  </a:ext>
                </a:extLst>
              </a:tr>
              <a:tr h="492195">
                <a:tc>
                  <a:txBody>
                    <a:bodyPr/>
                    <a:lstStyle/>
                    <a:p>
                      <a:pPr algn="ctr" fontAlgn="ctr"/>
                      <a:r>
                        <a:rPr lang="el-GR" sz="1200" b="1" u="none" strike="noStrike">
                          <a:solidFill>
                            <a:schemeClr val="accent4">
                              <a:lumMod val="50000"/>
                            </a:schemeClr>
                          </a:solidFill>
                          <a:effectLst/>
                        </a:rPr>
                        <a:t>79</a:t>
                      </a:r>
                      <a:endParaRPr lang="el-GR" sz="1200" b="1" i="0" u="none" strike="noStrike">
                        <a:solidFill>
                          <a:schemeClr val="accent4">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19581825"/>
                  </a:ext>
                </a:extLst>
              </a:tr>
              <a:tr h="492195">
                <a:tc>
                  <a:txBody>
                    <a:bodyPr/>
                    <a:lstStyle/>
                    <a:p>
                      <a:pPr algn="ctr" fontAlgn="ctr"/>
                      <a:r>
                        <a:rPr lang="el-GR" sz="1200" b="1" u="none" strike="noStrike" dirty="0">
                          <a:solidFill>
                            <a:schemeClr val="accent4">
                              <a:lumMod val="50000"/>
                            </a:schemeClr>
                          </a:solidFill>
                          <a:effectLst/>
                        </a:rPr>
                        <a:t>76</a:t>
                      </a:r>
                      <a:endParaRPr lang="el-GR" sz="1200" b="1" i="0" u="none" strike="noStrike" dirty="0">
                        <a:solidFill>
                          <a:schemeClr val="accent4">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0610384"/>
                  </a:ext>
                </a:extLst>
              </a:tr>
              <a:tr h="492195">
                <a:tc>
                  <a:txBody>
                    <a:bodyPr/>
                    <a:lstStyle/>
                    <a:p>
                      <a:pPr algn="ctr" fontAlgn="ctr"/>
                      <a:r>
                        <a:rPr lang="el-GR" sz="1200" b="1" u="none" strike="noStrike" dirty="0">
                          <a:solidFill>
                            <a:schemeClr val="accent4">
                              <a:lumMod val="50000"/>
                            </a:schemeClr>
                          </a:solidFill>
                          <a:effectLst/>
                        </a:rPr>
                        <a:t>74</a:t>
                      </a:r>
                      <a:endParaRPr lang="el-GR" sz="1200" b="1" i="0" u="none" strike="noStrike" dirty="0">
                        <a:solidFill>
                          <a:schemeClr val="accent4">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17973180"/>
                  </a:ext>
                </a:extLst>
              </a:tr>
              <a:tr h="492195">
                <a:tc>
                  <a:txBody>
                    <a:bodyPr/>
                    <a:lstStyle/>
                    <a:p>
                      <a:pPr algn="ctr" fontAlgn="ctr"/>
                      <a:r>
                        <a:rPr lang="el-GR" sz="1200" b="1" u="none" strike="noStrike">
                          <a:solidFill>
                            <a:schemeClr val="accent4">
                              <a:lumMod val="50000"/>
                            </a:schemeClr>
                          </a:solidFill>
                          <a:effectLst/>
                        </a:rPr>
                        <a:t>70</a:t>
                      </a:r>
                      <a:endParaRPr lang="el-GR" sz="1200" b="1" i="0" u="none" strike="noStrike">
                        <a:solidFill>
                          <a:schemeClr val="accent4">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56145767"/>
                  </a:ext>
                </a:extLst>
              </a:tr>
              <a:tr h="492195">
                <a:tc>
                  <a:txBody>
                    <a:bodyPr/>
                    <a:lstStyle/>
                    <a:p>
                      <a:pPr algn="ctr" fontAlgn="ctr"/>
                      <a:r>
                        <a:rPr lang="el-GR" sz="1200" b="1" u="none" strike="noStrike">
                          <a:solidFill>
                            <a:schemeClr val="accent4">
                              <a:lumMod val="50000"/>
                            </a:schemeClr>
                          </a:solidFill>
                          <a:effectLst/>
                        </a:rPr>
                        <a:t>67</a:t>
                      </a:r>
                      <a:endParaRPr lang="el-GR" sz="1200" b="1" i="0" u="none" strike="noStrike">
                        <a:solidFill>
                          <a:schemeClr val="accent4">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92388805"/>
                  </a:ext>
                </a:extLst>
              </a:tr>
              <a:tr h="492195">
                <a:tc>
                  <a:txBody>
                    <a:bodyPr/>
                    <a:lstStyle/>
                    <a:p>
                      <a:pPr algn="ctr" fontAlgn="ctr"/>
                      <a:r>
                        <a:rPr lang="el-GR" sz="1200" b="1" u="none" strike="noStrike">
                          <a:solidFill>
                            <a:schemeClr val="accent4">
                              <a:lumMod val="50000"/>
                            </a:schemeClr>
                          </a:solidFill>
                          <a:effectLst/>
                        </a:rPr>
                        <a:t>51</a:t>
                      </a:r>
                      <a:endParaRPr lang="el-GR" sz="1200" b="1" i="0" u="none" strike="noStrike">
                        <a:solidFill>
                          <a:schemeClr val="accent4">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27464943"/>
                  </a:ext>
                </a:extLst>
              </a:tr>
              <a:tr h="492195">
                <a:tc>
                  <a:txBody>
                    <a:bodyPr/>
                    <a:lstStyle/>
                    <a:p>
                      <a:pPr algn="ctr" fontAlgn="ctr"/>
                      <a:r>
                        <a:rPr lang="el-GR" sz="1200" b="1" u="none" strike="noStrike">
                          <a:solidFill>
                            <a:schemeClr val="accent4">
                              <a:lumMod val="50000"/>
                            </a:schemeClr>
                          </a:solidFill>
                          <a:effectLst/>
                        </a:rPr>
                        <a:t>29</a:t>
                      </a:r>
                      <a:endParaRPr lang="el-GR" sz="1200" b="1" i="0" u="none" strike="noStrike">
                        <a:solidFill>
                          <a:schemeClr val="accent4">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74717171"/>
                  </a:ext>
                </a:extLst>
              </a:tr>
              <a:tr h="492195">
                <a:tc>
                  <a:txBody>
                    <a:bodyPr/>
                    <a:lstStyle/>
                    <a:p>
                      <a:pPr algn="ctr" fontAlgn="ctr"/>
                      <a:r>
                        <a:rPr lang="el-GR" sz="1200" b="1" u="none" strike="noStrike" dirty="0">
                          <a:solidFill>
                            <a:schemeClr val="accent4">
                              <a:lumMod val="50000"/>
                            </a:schemeClr>
                          </a:solidFill>
                          <a:effectLst/>
                        </a:rPr>
                        <a:t>27</a:t>
                      </a:r>
                      <a:endParaRPr lang="el-GR" sz="1200" b="1" i="0" u="none" strike="noStrike" dirty="0">
                        <a:solidFill>
                          <a:schemeClr val="accent4">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13498051"/>
                  </a:ext>
                </a:extLst>
              </a:tr>
            </a:tbl>
          </a:graphicData>
        </a:graphic>
      </p:graphicFrame>
      <p:sp>
        <p:nvSpPr>
          <p:cNvPr id="17" name="TextBox 16">
            <a:extLst>
              <a:ext uri="{FF2B5EF4-FFF2-40B4-BE49-F238E27FC236}">
                <a16:creationId xmlns:a16="http://schemas.microsoft.com/office/drawing/2014/main" id="{6FD9B5D3-147A-12D8-0AFB-3B91812527E7}"/>
              </a:ext>
            </a:extLst>
          </p:cNvPr>
          <p:cNvSpPr txBox="1"/>
          <p:nvPr/>
        </p:nvSpPr>
        <p:spPr>
          <a:xfrm>
            <a:off x="1817983" y="6414478"/>
            <a:ext cx="1729461" cy="276999"/>
          </a:xfrm>
          <a:prstGeom prst="rect">
            <a:avLst/>
          </a:prstGeom>
          <a:noFill/>
        </p:spPr>
        <p:txBody>
          <a:bodyPr wrap="square" rtlCol="0">
            <a:spAutoFit/>
          </a:bodyPr>
          <a:lstStyle/>
          <a:p>
            <a:r>
              <a:rPr lang="el-GR" sz="1200" dirty="0"/>
              <a:t>Αμεροληψία</a:t>
            </a:r>
            <a:endParaRPr lang="en-US" sz="1200" dirty="0"/>
          </a:p>
        </p:txBody>
      </p:sp>
      <p:sp>
        <p:nvSpPr>
          <p:cNvPr id="18" name="Rectangle: Rounded Corners 17">
            <a:extLst>
              <a:ext uri="{FF2B5EF4-FFF2-40B4-BE49-F238E27FC236}">
                <a16:creationId xmlns:a16="http://schemas.microsoft.com/office/drawing/2014/main" id="{CF020E05-6F1A-3DDB-6353-784184A63FBC}"/>
              </a:ext>
            </a:extLst>
          </p:cNvPr>
          <p:cNvSpPr/>
          <p:nvPr/>
        </p:nvSpPr>
        <p:spPr>
          <a:xfrm>
            <a:off x="8249880" y="2518547"/>
            <a:ext cx="431128" cy="218079"/>
          </a:xfrm>
          <a:prstGeom prst="round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1">
                    <a:lumMod val="50000"/>
                  </a:schemeClr>
                </a:solidFill>
                <a:effectLst>
                  <a:outerShdw blurRad="38100" dist="38100" dir="2700000" algn="tl">
                    <a:srgbClr val="000000">
                      <a:alpha val="43137"/>
                    </a:srgbClr>
                  </a:outerShdw>
                </a:effectLst>
              </a:rPr>
              <a:t>30</a:t>
            </a:r>
            <a:endParaRPr lang="en-US" sz="1200" dirty="0">
              <a:solidFill>
                <a:schemeClr val="accent1">
                  <a:lumMod val="50000"/>
                </a:schemeClr>
              </a:solidFill>
              <a:effectLst>
                <a:outerShdw blurRad="38100" dist="38100" dir="2700000" algn="tl">
                  <a:srgbClr val="000000">
                    <a:alpha val="43137"/>
                  </a:srgbClr>
                </a:outerShdw>
              </a:effectLst>
            </a:endParaRPr>
          </a:p>
        </p:txBody>
      </p:sp>
      <p:cxnSp>
        <p:nvCxnSpPr>
          <p:cNvPr id="19" name="Straight Arrow Connector 18">
            <a:extLst>
              <a:ext uri="{FF2B5EF4-FFF2-40B4-BE49-F238E27FC236}">
                <a16:creationId xmlns:a16="http://schemas.microsoft.com/office/drawing/2014/main" id="{93FDC29F-4848-65BA-AD6F-890873784DE6}"/>
              </a:ext>
            </a:extLst>
          </p:cNvPr>
          <p:cNvCxnSpPr>
            <a:cxnSpLocks/>
          </p:cNvCxnSpPr>
          <p:nvPr/>
        </p:nvCxnSpPr>
        <p:spPr>
          <a:xfrm>
            <a:off x="7573818" y="2790944"/>
            <a:ext cx="1976582" cy="0"/>
          </a:xfrm>
          <a:prstGeom prst="straightConnector1">
            <a:avLst/>
          </a:prstGeom>
          <a:ln w="381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0688F088-C2A3-2FD0-58E4-47E4D6CF0B08}"/>
              </a:ext>
            </a:extLst>
          </p:cNvPr>
          <p:cNvSpPr/>
          <p:nvPr/>
        </p:nvSpPr>
        <p:spPr>
          <a:xfrm>
            <a:off x="7723275" y="3956534"/>
            <a:ext cx="431128" cy="218079"/>
          </a:xfrm>
          <a:prstGeom prst="round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1">
                    <a:lumMod val="50000"/>
                  </a:schemeClr>
                </a:solidFill>
                <a:effectLst>
                  <a:outerShdw blurRad="38100" dist="38100" dir="2700000" algn="tl">
                    <a:srgbClr val="000000">
                      <a:alpha val="43137"/>
                    </a:srgbClr>
                  </a:outerShdw>
                </a:effectLst>
              </a:rPr>
              <a:t>34</a:t>
            </a:r>
            <a:endParaRPr lang="en-US" sz="1200" dirty="0">
              <a:solidFill>
                <a:schemeClr val="accent1">
                  <a:lumMod val="50000"/>
                </a:schemeClr>
              </a:solidFill>
              <a:effectLst>
                <a:outerShdw blurRad="38100" dist="38100" dir="2700000" algn="tl">
                  <a:srgbClr val="000000">
                    <a:alpha val="43137"/>
                  </a:srgbClr>
                </a:outerShdw>
              </a:effectLst>
            </a:endParaRPr>
          </a:p>
        </p:txBody>
      </p:sp>
      <p:cxnSp>
        <p:nvCxnSpPr>
          <p:cNvPr id="22" name="Straight Arrow Connector 21">
            <a:extLst>
              <a:ext uri="{FF2B5EF4-FFF2-40B4-BE49-F238E27FC236}">
                <a16:creationId xmlns:a16="http://schemas.microsoft.com/office/drawing/2014/main" id="{8A1294EC-8C13-BEDE-0B58-64814A28DF10}"/>
              </a:ext>
            </a:extLst>
          </p:cNvPr>
          <p:cNvCxnSpPr>
            <a:cxnSpLocks/>
          </p:cNvCxnSpPr>
          <p:nvPr/>
        </p:nvCxnSpPr>
        <p:spPr>
          <a:xfrm>
            <a:off x="6797964" y="4265877"/>
            <a:ext cx="2281381" cy="0"/>
          </a:xfrm>
          <a:prstGeom prst="straightConnector1">
            <a:avLst/>
          </a:prstGeom>
          <a:ln w="381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7529AEB7-B76D-F342-92AF-94FCDF3C158D}"/>
              </a:ext>
            </a:extLst>
          </p:cNvPr>
          <p:cNvSpPr/>
          <p:nvPr/>
        </p:nvSpPr>
        <p:spPr>
          <a:xfrm>
            <a:off x="7496946" y="4454479"/>
            <a:ext cx="431128" cy="218079"/>
          </a:xfrm>
          <a:prstGeom prst="round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1">
                    <a:lumMod val="50000"/>
                  </a:schemeClr>
                </a:solidFill>
                <a:effectLst>
                  <a:outerShdw blurRad="38100" dist="38100" dir="2700000" algn="tl">
                    <a:srgbClr val="000000">
                      <a:alpha val="43137"/>
                    </a:srgbClr>
                  </a:outerShdw>
                </a:effectLst>
              </a:rPr>
              <a:t>29</a:t>
            </a:r>
            <a:endParaRPr lang="en-US" sz="1200" dirty="0">
              <a:solidFill>
                <a:schemeClr val="accent1">
                  <a:lumMod val="50000"/>
                </a:schemeClr>
              </a:solidFill>
              <a:effectLst>
                <a:outerShdw blurRad="38100" dist="38100" dir="2700000" algn="tl">
                  <a:srgbClr val="000000">
                    <a:alpha val="43137"/>
                  </a:srgbClr>
                </a:outerShdw>
              </a:effectLst>
            </a:endParaRPr>
          </a:p>
        </p:txBody>
      </p:sp>
      <p:cxnSp>
        <p:nvCxnSpPr>
          <p:cNvPr id="25" name="Straight Arrow Connector 24">
            <a:extLst>
              <a:ext uri="{FF2B5EF4-FFF2-40B4-BE49-F238E27FC236}">
                <a16:creationId xmlns:a16="http://schemas.microsoft.com/office/drawing/2014/main" id="{2D5B81CC-DFDF-ED8C-7D38-840AA8103DF9}"/>
              </a:ext>
            </a:extLst>
          </p:cNvPr>
          <p:cNvCxnSpPr>
            <a:cxnSpLocks/>
          </p:cNvCxnSpPr>
          <p:nvPr/>
        </p:nvCxnSpPr>
        <p:spPr>
          <a:xfrm>
            <a:off x="6705843" y="4763822"/>
            <a:ext cx="1975165" cy="0"/>
          </a:xfrm>
          <a:prstGeom prst="straightConnector1">
            <a:avLst/>
          </a:prstGeom>
          <a:ln w="381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BD94BBF1-1F22-2553-20F5-9E7F2B02E06C}"/>
              </a:ext>
            </a:extLst>
          </p:cNvPr>
          <p:cNvSpPr/>
          <p:nvPr/>
        </p:nvSpPr>
        <p:spPr>
          <a:xfrm>
            <a:off x="6274715" y="5884923"/>
            <a:ext cx="431128" cy="218079"/>
          </a:xfrm>
          <a:prstGeom prst="round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1">
                    <a:lumMod val="50000"/>
                  </a:schemeClr>
                </a:solidFill>
                <a:effectLst>
                  <a:outerShdw blurRad="38100" dist="38100" dir="2700000" algn="tl">
                    <a:srgbClr val="000000">
                      <a:alpha val="43137"/>
                    </a:srgbClr>
                  </a:outerShdw>
                </a:effectLst>
              </a:rPr>
              <a:t>48</a:t>
            </a:r>
            <a:endParaRPr lang="en-US" sz="1200" dirty="0">
              <a:solidFill>
                <a:schemeClr val="accent1">
                  <a:lumMod val="50000"/>
                </a:schemeClr>
              </a:solidFill>
              <a:effectLst>
                <a:outerShdw blurRad="38100" dist="38100" dir="2700000" algn="tl">
                  <a:srgbClr val="000000">
                    <a:alpha val="43137"/>
                  </a:srgbClr>
                </a:outerShdw>
              </a:effectLst>
            </a:endParaRPr>
          </a:p>
        </p:txBody>
      </p:sp>
      <p:cxnSp>
        <p:nvCxnSpPr>
          <p:cNvPr id="28" name="Straight Arrow Connector 27">
            <a:extLst>
              <a:ext uri="{FF2B5EF4-FFF2-40B4-BE49-F238E27FC236}">
                <a16:creationId xmlns:a16="http://schemas.microsoft.com/office/drawing/2014/main" id="{F25205C1-6F9E-B3C1-E331-A3AB47467C33}"/>
              </a:ext>
            </a:extLst>
          </p:cNvPr>
          <p:cNvCxnSpPr>
            <a:cxnSpLocks/>
          </p:cNvCxnSpPr>
          <p:nvPr/>
        </p:nvCxnSpPr>
        <p:spPr>
          <a:xfrm>
            <a:off x="4948313" y="6157320"/>
            <a:ext cx="3124269" cy="0"/>
          </a:xfrm>
          <a:prstGeom prst="straightConnector1">
            <a:avLst/>
          </a:prstGeom>
          <a:ln w="381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7F6666C-314D-6E35-2A72-B467560843C0}"/>
              </a:ext>
            </a:extLst>
          </p:cNvPr>
          <p:cNvSpPr/>
          <p:nvPr/>
        </p:nvSpPr>
        <p:spPr>
          <a:xfrm>
            <a:off x="2320962" y="2475356"/>
            <a:ext cx="177554" cy="15092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1587B46C-DAEA-3C6C-653D-C8EFEE113C23}"/>
              </a:ext>
            </a:extLst>
          </p:cNvPr>
          <p:cNvSpPr/>
          <p:nvPr/>
        </p:nvSpPr>
        <p:spPr>
          <a:xfrm>
            <a:off x="2547296" y="3951064"/>
            <a:ext cx="177554" cy="15092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84AE8047-21F9-4552-F9FD-4D19D2FA9860}"/>
              </a:ext>
            </a:extLst>
          </p:cNvPr>
          <p:cNvSpPr/>
          <p:nvPr/>
        </p:nvSpPr>
        <p:spPr>
          <a:xfrm>
            <a:off x="2194213" y="4421850"/>
            <a:ext cx="177554" cy="15092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B371FB3F-4858-431B-35FD-013D7EABC473}"/>
              </a:ext>
            </a:extLst>
          </p:cNvPr>
          <p:cNvSpPr/>
          <p:nvPr/>
        </p:nvSpPr>
        <p:spPr>
          <a:xfrm>
            <a:off x="2864174" y="5879458"/>
            <a:ext cx="177554" cy="15092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12A7AF2F-7E9C-D894-30BD-99638D8661C7}"/>
              </a:ext>
            </a:extLst>
          </p:cNvPr>
          <p:cNvSpPr/>
          <p:nvPr/>
        </p:nvSpPr>
        <p:spPr>
          <a:xfrm>
            <a:off x="1632904" y="6486051"/>
            <a:ext cx="177554" cy="15092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60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par>
                                <p:cTn id="43" presetID="16" presetClass="entr" presetSubtype="21"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inVertical)">
                                      <p:cBhvr>
                                        <p:cTn id="66" dur="500"/>
                                        <p:tgtEl>
                                          <p:spTgt spid="29"/>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inVertical)">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animBg="1"/>
      <p:bldP spid="10" grpId="0" animBg="1"/>
      <p:bldP spid="5" grpId="0"/>
      <p:bldP spid="13" grpId="0"/>
      <p:bldP spid="17" grpId="0"/>
      <p:bldP spid="18" grpId="0" animBg="1"/>
      <p:bldP spid="21" grpId="0" animBg="1"/>
      <p:bldP spid="24" grpId="0" animBg="1"/>
      <p:bldP spid="27" grpId="0" animBg="1"/>
      <p:bldP spid="20" grpId="0" animBg="1"/>
      <p:bldP spid="23" grpId="0" animBg="1"/>
      <p:bldP spid="26"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9C157-20DB-458D-CD74-FB3D7D6EF690}"/>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3C4F899-176B-D743-FC19-CB49D14F06CE}"/>
              </a:ext>
            </a:extLst>
          </p:cNvPr>
          <p:cNvGraphicFramePr>
            <a:graphicFrameLocks noGrp="1"/>
          </p:cNvGraphicFramePr>
          <p:nvPr>
            <p:ph idx="1"/>
            <p:extLst>
              <p:ext uri="{D42A27DB-BD31-4B8C-83A1-F6EECF244321}">
                <p14:modId xmlns:p14="http://schemas.microsoft.com/office/powerpoint/2010/main" val="2225831471"/>
              </p:ext>
            </p:extLst>
          </p:nvPr>
        </p:nvGraphicFramePr>
        <p:xfrm>
          <a:off x="215472" y="1996249"/>
          <a:ext cx="5753146" cy="300937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E53D44E9-1ED6-33B7-469C-9EEA58DCB629}"/>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E39616EC-1EC1-49B8-075B-ACCFC7478321}"/>
              </a:ext>
            </a:extLst>
          </p:cNvPr>
          <p:cNvSpPr/>
          <p:nvPr/>
        </p:nvSpPr>
        <p:spPr>
          <a:xfrm>
            <a:off x="169327" y="1889452"/>
            <a:ext cx="5884985"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12753A1B-4C8F-D514-328A-F1ED6615EDA0}"/>
              </a:ext>
            </a:extLst>
          </p:cNvPr>
          <p:cNvSpPr/>
          <p:nvPr/>
        </p:nvSpPr>
        <p:spPr>
          <a:xfrm>
            <a:off x="6238240" y="1889452"/>
            <a:ext cx="5738288"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3E9BC6F8-8958-A6AC-4F3B-9906BB84711D}"/>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B09713B-871D-E139-5189-E9053FF99CD0}"/>
              </a:ext>
            </a:extLst>
          </p:cNvPr>
          <p:cNvSpPr txBox="1"/>
          <p:nvPr/>
        </p:nvSpPr>
        <p:spPr>
          <a:xfrm>
            <a:off x="183494" y="1126089"/>
            <a:ext cx="1195477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solidFill>
                  <a:srgbClr val="990033"/>
                </a:solidFill>
                <a:effectLst>
                  <a:outerShdw blurRad="38100" dist="38100" dir="2700000" algn="tl">
                    <a:srgbClr val="000000">
                      <a:alpha val="43137"/>
                    </a:srgbClr>
                  </a:outerShdw>
                </a:effectLst>
                <a:latin typeface="Calibri Light" panose="020F0302020204030204"/>
              </a:rPr>
              <a:t>‘Και πως πιστεύετε ότι ανταποκρίνεται η ελληνική Δικαιοσύνη στη διαχείριση μεγάλων υποθέσεων που απασχολούν την κοινή γνώμη;’</a:t>
            </a:r>
          </a:p>
        </p:txBody>
      </p:sp>
      <p:sp>
        <p:nvSpPr>
          <p:cNvPr id="5" name="Title 4">
            <a:extLst>
              <a:ext uri="{FF2B5EF4-FFF2-40B4-BE49-F238E27FC236}">
                <a16:creationId xmlns:a16="http://schemas.microsoft.com/office/drawing/2014/main" id="{DE1BB771-2062-49C5-5BAE-8DCF222A7C74}"/>
              </a:ext>
            </a:extLst>
          </p:cNvPr>
          <p:cNvSpPr>
            <a:spLocks noGrp="1"/>
          </p:cNvSpPr>
          <p:nvPr>
            <p:ph type="title"/>
          </p:nvPr>
        </p:nvSpPr>
        <p:spPr/>
        <p:txBody>
          <a:bodyPr>
            <a:noAutofit/>
          </a:bodyPr>
          <a:lstStyle/>
          <a:p>
            <a:r>
              <a:rPr lang="el-GR" sz="2200" dirty="0"/>
              <a:t>Πάνω από 7 στους 10 θεωρούν ότι η Δικαιοσύνη δεν χειρίζεται με επάρκεια σημαντικές υποθέσεις που απασχολούν την κοινή γνώμη</a:t>
            </a:r>
          </a:p>
        </p:txBody>
      </p:sp>
      <p:graphicFrame>
        <p:nvGraphicFramePr>
          <p:cNvPr id="8" name="Content Placeholder 8">
            <a:extLst>
              <a:ext uri="{FF2B5EF4-FFF2-40B4-BE49-F238E27FC236}">
                <a16:creationId xmlns:a16="http://schemas.microsoft.com/office/drawing/2014/main" id="{FB6B30E6-84AE-F340-91BD-B441C99A1683}"/>
              </a:ext>
            </a:extLst>
          </p:cNvPr>
          <p:cNvGraphicFramePr>
            <a:graphicFrameLocks/>
          </p:cNvGraphicFramePr>
          <p:nvPr>
            <p:extLst>
              <p:ext uri="{D42A27DB-BD31-4B8C-83A1-F6EECF244321}">
                <p14:modId xmlns:p14="http://schemas.microsoft.com/office/powerpoint/2010/main" val="1452427419"/>
              </p:ext>
            </p:extLst>
          </p:nvPr>
        </p:nvGraphicFramePr>
        <p:xfrm>
          <a:off x="6452523" y="2262910"/>
          <a:ext cx="5240713" cy="290021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7CCC3B27-6793-3677-37CF-5A853066E055}"/>
              </a:ext>
            </a:extLst>
          </p:cNvPr>
          <p:cNvSpPr txBox="1"/>
          <p:nvPr/>
        </p:nvSpPr>
        <p:spPr>
          <a:xfrm>
            <a:off x="1952655" y="1907833"/>
            <a:ext cx="2318327" cy="276999"/>
          </a:xfrm>
          <a:prstGeom prst="rect">
            <a:avLst/>
          </a:prstGeom>
          <a:noFill/>
        </p:spPr>
        <p:txBody>
          <a:bodyPr wrap="square" rtlCol="0">
            <a:spAutoFit/>
          </a:bodyPr>
          <a:lstStyle/>
          <a:p>
            <a:pPr algn="ctr"/>
            <a:r>
              <a:rPr lang="el-GR" sz="1200" b="1" dirty="0"/>
              <a:t>Σύνολο</a:t>
            </a:r>
          </a:p>
        </p:txBody>
      </p:sp>
      <p:sp>
        <p:nvSpPr>
          <p:cNvPr id="12" name="TextBox 11">
            <a:extLst>
              <a:ext uri="{FF2B5EF4-FFF2-40B4-BE49-F238E27FC236}">
                <a16:creationId xmlns:a16="http://schemas.microsoft.com/office/drawing/2014/main" id="{94630ACD-9F3C-4974-9391-6B0CCD74D08E}"/>
              </a:ext>
            </a:extLst>
          </p:cNvPr>
          <p:cNvSpPr txBox="1"/>
          <p:nvPr/>
        </p:nvSpPr>
        <p:spPr>
          <a:xfrm>
            <a:off x="7930077" y="1929382"/>
            <a:ext cx="2318327" cy="276999"/>
          </a:xfrm>
          <a:prstGeom prst="rect">
            <a:avLst/>
          </a:prstGeom>
          <a:noFill/>
        </p:spPr>
        <p:txBody>
          <a:bodyPr wrap="square" rtlCol="0">
            <a:spAutoFit/>
          </a:bodyPr>
          <a:lstStyle/>
          <a:p>
            <a:pPr algn="ctr"/>
            <a:r>
              <a:rPr lang="el-GR" sz="1200" b="1" dirty="0"/>
              <a:t>Ανά πολιτική εμπιστοσύνη</a:t>
            </a:r>
          </a:p>
        </p:txBody>
      </p:sp>
    </p:spTree>
    <p:extLst>
      <p:ext uri="{BB962C8B-B14F-4D97-AF65-F5344CB8AC3E}">
        <p14:creationId xmlns:p14="http://schemas.microsoft.com/office/powerpoint/2010/main" val="14077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6" grpId="0" animBg="1"/>
      <p:bldP spid="5" grpId="0"/>
      <p:bldGraphic spid="8" grpId="0">
        <p:bldAsOne/>
      </p:bldGraphic>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00689-EF21-DAA7-479A-404118B84C42}"/>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C149A19-70E4-DD32-00C5-DFCE9E7DA222}"/>
              </a:ext>
            </a:extLst>
          </p:cNvPr>
          <p:cNvGraphicFramePr>
            <a:graphicFrameLocks noGrp="1"/>
          </p:cNvGraphicFramePr>
          <p:nvPr>
            <p:ph idx="1"/>
            <p:extLst>
              <p:ext uri="{D42A27DB-BD31-4B8C-83A1-F6EECF244321}">
                <p14:modId xmlns:p14="http://schemas.microsoft.com/office/powerpoint/2010/main" val="137584825"/>
              </p:ext>
            </p:extLst>
          </p:nvPr>
        </p:nvGraphicFramePr>
        <p:xfrm>
          <a:off x="215472" y="1996249"/>
          <a:ext cx="5699760" cy="327679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66072453-46A0-DACA-CB77-52E306575992}"/>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91949BDB-697D-D941-2D69-15116E7B99C9}"/>
              </a:ext>
            </a:extLst>
          </p:cNvPr>
          <p:cNvSpPr/>
          <p:nvPr/>
        </p:nvSpPr>
        <p:spPr>
          <a:xfrm>
            <a:off x="169327" y="1889452"/>
            <a:ext cx="5884985"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F42B6022-1EDD-D897-13BB-EA0CF90CA6D9}"/>
              </a:ext>
            </a:extLst>
          </p:cNvPr>
          <p:cNvSpPr/>
          <p:nvPr/>
        </p:nvSpPr>
        <p:spPr>
          <a:xfrm>
            <a:off x="6220097" y="1889452"/>
            <a:ext cx="5738288"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ontent Placeholder 8">
            <a:extLst>
              <a:ext uri="{FF2B5EF4-FFF2-40B4-BE49-F238E27FC236}">
                <a16:creationId xmlns:a16="http://schemas.microsoft.com/office/drawing/2014/main" id="{364DA7E1-C93F-8951-7D4B-181A44476F36}"/>
              </a:ext>
            </a:extLst>
          </p:cNvPr>
          <p:cNvGraphicFramePr>
            <a:graphicFrameLocks/>
          </p:cNvGraphicFramePr>
          <p:nvPr>
            <p:extLst>
              <p:ext uri="{D42A27DB-BD31-4B8C-83A1-F6EECF244321}">
                <p14:modId xmlns:p14="http://schemas.microsoft.com/office/powerpoint/2010/main" val="288434385"/>
              </p:ext>
            </p:extLst>
          </p:nvPr>
        </p:nvGraphicFramePr>
        <p:xfrm>
          <a:off x="6452523" y="2262910"/>
          <a:ext cx="5240713" cy="290021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4">
            <a:extLst>
              <a:ext uri="{FF2B5EF4-FFF2-40B4-BE49-F238E27FC236}">
                <a16:creationId xmlns:a16="http://schemas.microsoft.com/office/drawing/2014/main" id="{1D1764BD-6CF5-E8E0-FC8F-8A37B1711585}"/>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0C32980-876F-25C1-F453-69AD600CBEB4}"/>
              </a:ext>
            </a:extLst>
          </p:cNvPr>
          <p:cNvSpPr txBox="1"/>
          <p:nvPr/>
        </p:nvSpPr>
        <p:spPr>
          <a:xfrm>
            <a:off x="-51554" y="1108126"/>
            <a:ext cx="1195477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Light" panose="020F0302020204030204"/>
                <a:ea typeface="+mn-ea"/>
                <a:cs typeface="+mn-cs"/>
              </a:rPr>
              <a:t>‘</a:t>
            </a:r>
            <a:r>
              <a:rPr lang="el-GR" sz="1200" dirty="0">
                <a:solidFill>
                  <a:srgbClr val="990033"/>
                </a:solidFill>
                <a:effectLst>
                  <a:outerShdw blurRad="38100" dist="38100" dir="2700000" algn="tl">
                    <a:srgbClr val="000000">
                      <a:alpha val="43137"/>
                    </a:srgbClr>
                  </a:outerShdw>
                </a:effectLst>
                <a:latin typeface="Calibri Light" panose="020F0302020204030204"/>
              </a:rPr>
              <a:t>Ειδικά για την υπόθεση  των Τεμπών θα λέγατε ότι...;’</a:t>
            </a:r>
          </a:p>
        </p:txBody>
      </p:sp>
      <p:sp>
        <p:nvSpPr>
          <p:cNvPr id="10" name="Title 9">
            <a:extLst>
              <a:ext uri="{FF2B5EF4-FFF2-40B4-BE49-F238E27FC236}">
                <a16:creationId xmlns:a16="http://schemas.microsoft.com/office/drawing/2014/main" id="{7089045D-3CCE-90C3-4679-020692E510E2}"/>
              </a:ext>
            </a:extLst>
          </p:cNvPr>
          <p:cNvSpPr>
            <a:spLocks noGrp="1"/>
          </p:cNvSpPr>
          <p:nvPr>
            <p:ph type="title"/>
          </p:nvPr>
        </p:nvSpPr>
        <p:spPr/>
        <p:txBody>
          <a:bodyPr>
            <a:noAutofit/>
          </a:bodyPr>
          <a:lstStyle/>
          <a:p>
            <a:r>
              <a:rPr lang="el-GR" sz="2200" dirty="0"/>
              <a:t>Πάνω από 7 στους 10 υιοθετούν την άποψη ότι υπάρχει προσπάθεια για συγκάλυψη των ευθυνών στην υπόθεση των Τεμπών…</a:t>
            </a:r>
          </a:p>
        </p:txBody>
      </p:sp>
      <p:sp>
        <p:nvSpPr>
          <p:cNvPr id="4" name="TextBox 3">
            <a:extLst>
              <a:ext uri="{FF2B5EF4-FFF2-40B4-BE49-F238E27FC236}">
                <a16:creationId xmlns:a16="http://schemas.microsoft.com/office/drawing/2014/main" id="{12B79647-D103-D4C8-BDCB-2493D41FE2FF}"/>
              </a:ext>
            </a:extLst>
          </p:cNvPr>
          <p:cNvSpPr txBox="1"/>
          <p:nvPr/>
        </p:nvSpPr>
        <p:spPr>
          <a:xfrm>
            <a:off x="1952655" y="1907833"/>
            <a:ext cx="2318327" cy="276999"/>
          </a:xfrm>
          <a:prstGeom prst="rect">
            <a:avLst/>
          </a:prstGeom>
          <a:noFill/>
        </p:spPr>
        <p:txBody>
          <a:bodyPr wrap="square" rtlCol="0">
            <a:spAutoFit/>
          </a:bodyPr>
          <a:lstStyle/>
          <a:p>
            <a:pPr algn="ctr"/>
            <a:r>
              <a:rPr lang="el-GR" sz="1200" b="1" dirty="0"/>
              <a:t>Σύνολο</a:t>
            </a:r>
          </a:p>
        </p:txBody>
      </p:sp>
      <p:sp>
        <p:nvSpPr>
          <p:cNvPr id="5" name="TextBox 4">
            <a:extLst>
              <a:ext uri="{FF2B5EF4-FFF2-40B4-BE49-F238E27FC236}">
                <a16:creationId xmlns:a16="http://schemas.microsoft.com/office/drawing/2014/main" id="{61788DEC-ED12-6E12-AB16-E9741818144D}"/>
              </a:ext>
            </a:extLst>
          </p:cNvPr>
          <p:cNvSpPr txBox="1"/>
          <p:nvPr/>
        </p:nvSpPr>
        <p:spPr>
          <a:xfrm>
            <a:off x="7930077" y="1929382"/>
            <a:ext cx="2318327" cy="276999"/>
          </a:xfrm>
          <a:prstGeom prst="rect">
            <a:avLst/>
          </a:prstGeom>
          <a:noFill/>
        </p:spPr>
        <p:txBody>
          <a:bodyPr wrap="square" rtlCol="0">
            <a:spAutoFit/>
          </a:bodyPr>
          <a:lstStyle/>
          <a:p>
            <a:pPr algn="ctr"/>
            <a:r>
              <a:rPr lang="el-GR" sz="1200" b="1" dirty="0"/>
              <a:t>Ανά πολιτική </a:t>
            </a:r>
            <a:r>
              <a:rPr lang="el-GR" sz="1200" b="1" dirty="0" err="1"/>
              <a:t>αυτοτοποθέτηση</a:t>
            </a:r>
            <a:endParaRPr lang="el-GR" sz="1200" b="1" dirty="0"/>
          </a:p>
        </p:txBody>
      </p:sp>
    </p:spTree>
    <p:extLst>
      <p:ext uri="{BB962C8B-B14F-4D97-AF65-F5344CB8AC3E}">
        <p14:creationId xmlns:p14="http://schemas.microsoft.com/office/powerpoint/2010/main" val="195651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6" grpId="0" animBg="1"/>
      <p:bldGraphic spid="7" grpId="0">
        <p:bldAsOne/>
      </p:bldGraphic>
      <p:bldP spid="10"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CADD7-1E5B-E1C1-E320-8258DAB8F90D}"/>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C82BFFB-0940-0B60-C24A-5882B1CD3BD8}"/>
              </a:ext>
            </a:extLst>
          </p:cNvPr>
          <p:cNvGraphicFramePr>
            <a:graphicFrameLocks noGrp="1"/>
          </p:cNvGraphicFramePr>
          <p:nvPr>
            <p:ph idx="1"/>
            <p:extLst>
              <p:ext uri="{D42A27DB-BD31-4B8C-83A1-F6EECF244321}">
                <p14:modId xmlns:p14="http://schemas.microsoft.com/office/powerpoint/2010/main" val="2394120498"/>
              </p:ext>
            </p:extLst>
          </p:nvPr>
        </p:nvGraphicFramePr>
        <p:xfrm>
          <a:off x="215472" y="1996249"/>
          <a:ext cx="5699760" cy="327679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0F5FF5D4-CC49-C317-FFD6-6ACDF7E9E87E}"/>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F6BD5DE1-0A39-6D13-1DAF-D734610C4F20}"/>
              </a:ext>
            </a:extLst>
          </p:cNvPr>
          <p:cNvSpPr/>
          <p:nvPr/>
        </p:nvSpPr>
        <p:spPr>
          <a:xfrm>
            <a:off x="169327" y="1889452"/>
            <a:ext cx="5884985"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B7D0ECE4-6F2D-0D21-0C60-D6EEB658BA0A}"/>
              </a:ext>
            </a:extLst>
          </p:cNvPr>
          <p:cNvSpPr/>
          <p:nvPr/>
        </p:nvSpPr>
        <p:spPr>
          <a:xfrm>
            <a:off x="6220097" y="1889452"/>
            <a:ext cx="5738288"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8">
            <a:extLst>
              <a:ext uri="{FF2B5EF4-FFF2-40B4-BE49-F238E27FC236}">
                <a16:creationId xmlns:a16="http://schemas.microsoft.com/office/drawing/2014/main" id="{C66957BD-A33B-9987-00DD-27F36092B29E}"/>
              </a:ext>
            </a:extLst>
          </p:cNvPr>
          <p:cNvGraphicFramePr>
            <a:graphicFrameLocks/>
          </p:cNvGraphicFramePr>
          <p:nvPr>
            <p:extLst>
              <p:ext uri="{D42A27DB-BD31-4B8C-83A1-F6EECF244321}">
                <p14:modId xmlns:p14="http://schemas.microsoft.com/office/powerpoint/2010/main" val="2930786002"/>
              </p:ext>
            </p:extLst>
          </p:nvPr>
        </p:nvGraphicFramePr>
        <p:xfrm>
          <a:off x="6452523" y="2262910"/>
          <a:ext cx="5240713" cy="290021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4">
            <a:extLst>
              <a:ext uri="{FF2B5EF4-FFF2-40B4-BE49-F238E27FC236}">
                <a16:creationId xmlns:a16="http://schemas.microsoft.com/office/drawing/2014/main" id="{0C7478B8-0530-9AEE-9737-37DDEB2FE9C3}"/>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8C18334-7FEA-725D-FDFB-698A32093CE7}"/>
              </a:ext>
            </a:extLst>
          </p:cNvPr>
          <p:cNvSpPr txBox="1"/>
          <p:nvPr/>
        </p:nvSpPr>
        <p:spPr>
          <a:xfrm>
            <a:off x="-51554" y="1108126"/>
            <a:ext cx="1195477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Light" panose="020F0302020204030204"/>
                <a:ea typeface="+mn-ea"/>
                <a:cs typeface="+mn-cs"/>
              </a:rPr>
              <a:t>‘</a:t>
            </a:r>
            <a:r>
              <a:rPr lang="el-GR" sz="1200" dirty="0">
                <a:solidFill>
                  <a:srgbClr val="990033"/>
                </a:solidFill>
                <a:effectLst>
                  <a:outerShdw blurRad="38100" dist="38100" dir="2700000" algn="tl">
                    <a:srgbClr val="000000">
                      <a:alpha val="43137"/>
                    </a:srgbClr>
                  </a:outerShdw>
                </a:effectLst>
                <a:latin typeface="Calibri Light" panose="020F0302020204030204"/>
              </a:rPr>
              <a:t>Και για την υπόθεση των υποκλοπών θα λέγατε ότι...;’</a:t>
            </a:r>
          </a:p>
        </p:txBody>
      </p:sp>
      <p:sp>
        <p:nvSpPr>
          <p:cNvPr id="10" name="Title 9">
            <a:extLst>
              <a:ext uri="{FF2B5EF4-FFF2-40B4-BE49-F238E27FC236}">
                <a16:creationId xmlns:a16="http://schemas.microsoft.com/office/drawing/2014/main" id="{61F83AA9-BB95-AA96-C144-C04EE4089A96}"/>
              </a:ext>
            </a:extLst>
          </p:cNvPr>
          <p:cNvSpPr>
            <a:spLocks noGrp="1"/>
          </p:cNvSpPr>
          <p:nvPr>
            <p:ph type="title"/>
          </p:nvPr>
        </p:nvSpPr>
        <p:spPr/>
        <p:txBody>
          <a:bodyPr>
            <a:noAutofit/>
          </a:bodyPr>
          <a:lstStyle/>
          <a:p>
            <a:r>
              <a:rPr lang="el-GR" sz="2200" dirty="0"/>
              <a:t>…και πάνω από 7 στους 10 ενστερνίζονται την ίδια άποψη για την υπόθεση των υποκλοπών</a:t>
            </a:r>
          </a:p>
        </p:txBody>
      </p:sp>
      <p:sp>
        <p:nvSpPr>
          <p:cNvPr id="4" name="TextBox 3">
            <a:extLst>
              <a:ext uri="{FF2B5EF4-FFF2-40B4-BE49-F238E27FC236}">
                <a16:creationId xmlns:a16="http://schemas.microsoft.com/office/drawing/2014/main" id="{0C124EB9-10B1-3039-B8FB-7D0259E48E70}"/>
              </a:ext>
            </a:extLst>
          </p:cNvPr>
          <p:cNvSpPr txBox="1"/>
          <p:nvPr/>
        </p:nvSpPr>
        <p:spPr>
          <a:xfrm>
            <a:off x="1952655" y="1907833"/>
            <a:ext cx="2318327" cy="276999"/>
          </a:xfrm>
          <a:prstGeom prst="rect">
            <a:avLst/>
          </a:prstGeom>
          <a:noFill/>
        </p:spPr>
        <p:txBody>
          <a:bodyPr wrap="square" rtlCol="0">
            <a:spAutoFit/>
          </a:bodyPr>
          <a:lstStyle/>
          <a:p>
            <a:pPr algn="ctr"/>
            <a:r>
              <a:rPr lang="el-GR" sz="1200" b="1" dirty="0"/>
              <a:t>Σύνολο</a:t>
            </a:r>
          </a:p>
        </p:txBody>
      </p:sp>
      <p:sp>
        <p:nvSpPr>
          <p:cNvPr id="5" name="TextBox 4">
            <a:extLst>
              <a:ext uri="{FF2B5EF4-FFF2-40B4-BE49-F238E27FC236}">
                <a16:creationId xmlns:a16="http://schemas.microsoft.com/office/drawing/2014/main" id="{1B9392CF-09DC-2941-F010-70BBA12AC347}"/>
              </a:ext>
            </a:extLst>
          </p:cNvPr>
          <p:cNvSpPr txBox="1"/>
          <p:nvPr/>
        </p:nvSpPr>
        <p:spPr>
          <a:xfrm>
            <a:off x="7930077" y="1929382"/>
            <a:ext cx="2318327" cy="276999"/>
          </a:xfrm>
          <a:prstGeom prst="rect">
            <a:avLst/>
          </a:prstGeom>
          <a:noFill/>
        </p:spPr>
        <p:txBody>
          <a:bodyPr wrap="square" rtlCol="0">
            <a:spAutoFit/>
          </a:bodyPr>
          <a:lstStyle/>
          <a:p>
            <a:pPr algn="ctr"/>
            <a:r>
              <a:rPr lang="el-GR" sz="1200" b="1" dirty="0"/>
              <a:t>Ανά πολιτική </a:t>
            </a:r>
            <a:r>
              <a:rPr lang="el-GR" sz="1200" b="1" dirty="0" err="1"/>
              <a:t>αυτοτοποθέτηση</a:t>
            </a:r>
            <a:endParaRPr lang="el-GR" sz="1200" b="1" dirty="0"/>
          </a:p>
        </p:txBody>
      </p:sp>
    </p:spTree>
    <p:extLst>
      <p:ext uri="{BB962C8B-B14F-4D97-AF65-F5344CB8AC3E}">
        <p14:creationId xmlns:p14="http://schemas.microsoft.com/office/powerpoint/2010/main" val="28674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6" grpId="0" animBg="1"/>
      <p:bldGraphic spid="7" grpId="0">
        <p:bldAsOne/>
      </p:bldGraphic>
      <p:bldP spid="10"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248D8-2517-9589-02B1-ADF7583B1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4D8FD-97A4-DF15-F5BC-DF384377AA44}"/>
              </a:ext>
            </a:extLst>
          </p:cNvPr>
          <p:cNvSpPr>
            <a:spLocks noGrp="1"/>
          </p:cNvSpPr>
          <p:nvPr>
            <p:ph type="title"/>
          </p:nvPr>
        </p:nvSpPr>
        <p:spPr/>
        <p:txBody>
          <a:bodyPr/>
          <a:lstStyle/>
          <a:p>
            <a:r>
              <a:rPr lang="el-GR" dirty="0"/>
              <a:t>Άξονες Παρουσίασης</a:t>
            </a:r>
          </a:p>
        </p:txBody>
      </p:sp>
      <p:sp>
        <p:nvSpPr>
          <p:cNvPr id="3" name="Slide Number Placeholder 3">
            <a:extLst>
              <a:ext uri="{FF2B5EF4-FFF2-40B4-BE49-F238E27FC236}">
                <a16:creationId xmlns:a16="http://schemas.microsoft.com/office/drawing/2014/main" id="{65A03B04-4AAE-CB2B-5296-6407B3C68324}"/>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B2D9FE43-E673-979D-3B72-E2901AA93B69}"/>
              </a:ext>
            </a:extLst>
          </p:cNvPr>
          <p:cNvGraphicFramePr/>
          <p:nvPr>
            <p:extLst>
              <p:ext uri="{D42A27DB-BD31-4B8C-83A1-F6EECF244321}">
                <p14:modId xmlns:p14="http://schemas.microsoft.com/office/powerpoint/2010/main" val="388144837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24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25A26-535F-DAB8-C27E-242B9321AD20}"/>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E02D3B43-3E74-4A60-C5EF-3853534A1CD0}"/>
              </a:ext>
            </a:extLst>
          </p:cNvPr>
          <p:cNvGraphicFramePr>
            <a:graphicFrameLocks noGrp="1"/>
          </p:cNvGraphicFramePr>
          <p:nvPr>
            <p:ph idx="1"/>
            <p:extLst>
              <p:ext uri="{D42A27DB-BD31-4B8C-83A1-F6EECF244321}">
                <p14:modId xmlns:p14="http://schemas.microsoft.com/office/powerpoint/2010/main" val="3443167222"/>
              </p:ext>
            </p:extLst>
          </p:nvPr>
        </p:nvGraphicFramePr>
        <p:xfrm>
          <a:off x="215472" y="1996249"/>
          <a:ext cx="5699760" cy="327679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580AF334-0A13-B7CC-94FA-0988EA0FCECA}"/>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DD9DCF48-A81B-CD44-DD31-BDA4C2237CA8}"/>
              </a:ext>
            </a:extLst>
          </p:cNvPr>
          <p:cNvSpPr/>
          <p:nvPr/>
        </p:nvSpPr>
        <p:spPr>
          <a:xfrm>
            <a:off x="169327" y="1889452"/>
            <a:ext cx="5884985"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A9E59517-B5B0-896F-3931-9F2463C9E336}"/>
              </a:ext>
            </a:extLst>
          </p:cNvPr>
          <p:cNvSpPr/>
          <p:nvPr/>
        </p:nvSpPr>
        <p:spPr>
          <a:xfrm>
            <a:off x="6220097" y="1889452"/>
            <a:ext cx="5738288"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2209E2EA-9BBC-C3F4-3BCE-6F483E820371}"/>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AD196C9-AD41-4667-DDA5-318C10537846}"/>
              </a:ext>
            </a:extLst>
          </p:cNvPr>
          <p:cNvSpPr txBox="1"/>
          <p:nvPr/>
        </p:nvSpPr>
        <p:spPr>
          <a:xfrm>
            <a:off x="-51554" y="1108126"/>
            <a:ext cx="1195477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Light" panose="020F0302020204030204"/>
                <a:ea typeface="+mn-ea"/>
                <a:cs typeface="+mn-cs"/>
              </a:rPr>
              <a:t>‘</a:t>
            </a:r>
            <a:r>
              <a:rPr lang="el-GR" sz="1200" dirty="0">
                <a:solidFill>
                  <a:srgbClr val="990033"/>
                </a:solidFill>
                <a:effectLst>
                  <a:outerShdw blurRad="38100" dist="38100" dir="2700000" algn="tl">
                    <a:srgbClr val="000000">
                      <a:alpha val="43137"/>
                    </a:srgbClr>
                  </a:outerShdw>
                </a:effectLst>
                <a:latin typeface="Calibri Light" panose="020F0302020204030204"/>
              </a:rPr>
              <a:t>Σε γενικές γραμμές, πιστεύετε ότι το θεσμικό πλαίσιο λειτουργίας της ελληνικής δικαιοσύνης είναι επαρκές ή χρειάζεται σοβαρές αλλαγές;’</a:t>
            </a:r>
          </a:p>
        </p:txBody>
      </p:sp>
      <p:sp>
        <p:nvSpPr>
          <p:cNvPr id="10" name="Title 9">
            <a:extLst>
              <a:ext uri="{FF2B5EF4-FFF2-40B4-BE49-F238E27FC236}">
                <a16:creationId xmlns:a16="http://schemas.microsoft.com/office/drawing/2014/main" id="{AB5CB6C1-A684-7954-86BD-410012A4C274}"/>
              </a:ext>
            </a:extLst>
          </p:cNvPr>
          <p:cNvSpPr>
            <a:spLocks noGrp="1"/>
          </p:cNvSpPr>
          <p:nvPr>
            <p:ph type="title"/>
          </p:nvPr>
        </p:nvSpPr>
        <p:spPr/>
        <p:txBody>
          <a:bodyPr>
            <a:noAutofit/>
          </a:bodyPr>
          <a:lstStyle/>
          <a:p>
            <a:r>
              <a:rPr lang="el-GR" sz="2200" dirty="0"/>
              <a:t>Σχεδόν 9 στους 10 θεωρούν ότι το θεσμικό πλαίσιο που διέπει την ελληνική Δικαιοσύνη χρειάζεται σοβαρές αλλαγές</a:t>
            </a:r>
          </a:p>
        </p:txBody>
      </p:sp>
      <p:sp>
        <p:nvSpPr>
          <p:cNvPr id="4" name="TextBox 3">
            <a:extLst>
              <a:ext uri="{FF2B5EF4-FFF2-40B4-BE49-F238E27FC236}">
                <a16:creationId xmlns:a16="http://schemas.microsoft.com/office/drawing/2014/main" id="{3B01C024-D078-674D-A08F-CBC5A9DA91B6}"/>
              </a:ext>
            </a:extLst>
          </p:cNvPr>
          <p:cNvSpPr txBox="1"/>
          <p:nvPr/>
        </p:nvSpPr>
        <p:spPr>
          <a:xfrm>
            <a:off x="1952655" y="1907833"/>
            <a:ext cx="2318327" cy="276999"/>
          </a:xfrm>
          <a:prstGeom prst="rect">
            <a:avLst/>
          </a:prstGeom>
          <a:noFill/>
        </p:spPr>
        <p:txBody>
          <a:bodyPr wrap="square" rtlCol="0">
            <a:spAutoFit/>
          </a:bodyPr>
          <a:lstStyle/>
          <a:p>
            <a:pPr algn="ctr"/>
            <a:r>
              <a:rPr lang="el-GR" sz="1200" b="1" dirty="0"/>
              <a:t>Σύνολο</a:t>
            </a:r>
          </a:p>
        </p:txBody>
      </p:sp>
      <p:sp>
        <p:nvSpPr>
          <p:cNvPr id="5" name="TextBox 4">
            <a:extLst>
              <a:ext uri="{FF2B5EF4-FFF2-40B4-BE49-F238E27FC236}">
                <a16:creationId xmlns:a16="http://schemas.microsoft.com/office/drawing/2014/main" id="{EB471365-153A-9832-F265-EFA52B2A7291}"/>
              </a:ext>
            </a:extLst>
          </p:cNvPr>
          <p:cNvSpPr txBox="1"/>
          <p:nvPr/>
        </p:nvSpPr>
        <p:spPr>
          <a:xfrm>
            <a:off x="7930077" y="1929382"/>
            <a:ext cx="2318327" cy="276999"/>
          </a:xfrm>
          <a:prstGeom prst="rect">
            <a:avLst/>
          </a:prstGeom>
          <a:noFill/>
        </p:spPr>
        <p:txBody>
          <a:bodyPr wrap="square" rtlCol="0">
            <a:spAutoFit/>
          </a:bodyPr>
          <a:lstStyle/>
          <a:p>
            <a:pPr algn="ctr"/>
            <a:r>
              <a:rPr lang="el-GR" sz="1200" b="1" dirty="0"/>
              <a:t>Ανά πολιτική εμπιστοσύνη</a:t>
            </a:r>
          </a:p>
        </p:txBody>
      </p:sp>
      <p:graphicFrame>
        <p:nvGraphicFramePr>
          <p:cNvPr id="8" name="Content Placeholder 8">
            <a:extLst>
              <a:ext uri="{FF2B5EF4-FFF2-40B4-BE49-F238E27FC236}">
                <a16:creationId xmlns:a16="http://schemas.microsoft.com/office/drawing/2014/main" id="{9CC9DBFE-2A86-204F-BB19-0EC28C09ADE9}"/>
              </a:ext>
            </a:extLst>
          </p:cNvPr>
          <p:cNvGraphicFramePr>
            <a:graphicFrameLocks/>
          </p:cNvGraphicFramePr>
          <p:nvPr>
            <p:extLst>
              <p:ext uri="{D42A27DB-BD31-4B8C-83A1-F6EECF244321}">
                <p14:modId xmlns:p14="http://schemas.microsoft.com/office/powerpoint/2010/main" val="1709813940"/>
              </p:ext>
            </p:extLst>
          </p:nvPr>
        </p:nvGraphicFramePr>
        <p:xfrm>
          <a:off x="6452523" y="2262910"/>
          <a:ext cx="5240713" cy="29002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99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6" grpId="0" animBg="1"/>
      <p:bldP spid="10" grpId="0"/>
      <p:bldP spid="4" grpId="0"/>
      <p:bldP spid="5" grpId="0"/>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6F7D6-F93A-27CC-18D9-0760F91C9ACD}"/>
            </a:ext>
          </a:extLst>
        </p:cNvPr>
        <p:cNvGrpSpPr/>
        <p:nvPr/>
      </p:nvGrpSpPr>
      <p:grpSpPr>
        <a:xfrm>
          <a:off x="0" y="0"/>
          <a:ext cx="0" cy="0"/>
          <a:chOff x="0" y="0"/>
          <a:chExt cx="0" cy="0"/>
        </a:xfrm>
      </p:grpSpPr>
      <p:graphicFrame>
        <p:nvGraphicFramePr>
          <p:cNvPr id="11" name="Content Placeholder 8">
            <a:extLst>
              <a:ext uri="{FF2B5EF4-FFF2-40B4-BE49-F238E27FC236}">
                <a16:creationId xmlns:a16="http://schemas.microsoft.com/office/drawing/2014/main" id="{42ED38C1-5A45-0A4A-3654-CF0705EE778E}"/>
              </a:ext>
            </a:extLst>
          </p:cNvPr>
          <p:cNvGraphicFramePr>
            <a:graphicFrameLocks/>
          </p:cNvGraphicFramePr>
          <p:nvPr>
            <p:extLst>
              <p:ext uri="{D42A27DB-BD31-4B8C-83A1-F6EECF244321}">
                <p14:modId xmlns:p14="http://schemas.microsoft.com/office/powerpoint/2010/main" val="3194940418"/>
              </p:ext>
            </p:extLst>
          </p:nvPr>
        </p:nvGraphicFramePr>
        <p:xfrm>
          <a:off x="6478951" y="3779519"/>
          <a:ext cx="5240713" cy="2510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id="{1BA5C7CE-4FA4-7406-BAD6-0739E51DC3D4}"/>
              </a:ext>
            </a:extLst>
          </p:cNvPr>
          <p:cNvGraphicFramePr>
            <a:graphicFrameLocks noGrp="1"/>
          </p:cNvGraphicFramePr>
          <p:nvPr>
            <p:ph idx="1"/>
          </p:nvPr>
        </p:nvGraphicFramePr>
        <p:xfrm>
          <a:off x="215472" y="1996249"/>
          <a:ext cx="5699760" cy="327679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9559864E-47DB-C758-D61F-4569856FB33A}"/>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A34A2E2B-4F8B-E64E-677F-358B0EE7B8EC}"/>
              </a:ext>
            </a:extLst>
          </p:cNvPr>
          <p:cNvSpPr/>
          <p:nvPr/>
        </p:nvSpPr>
        <p:spPr>
          <a:xfrm>
            <a:off x="169327" y="1889452"/>
            <a:ext cx="5884985"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8">
            <a:extLst>
              <a:ext uri="{FF2B5EF4-FFF2-40B4-BE49-F238E27FC236}">
                <a16:creationId xmlns:a16="http://schemas.microsoft.com/office/drawing/2014/main" id="{CCAAE74A-E48A-E141-4820-70E4BF213A8F}"/>
              </a:ext>
            </a:extLst>
          </p:cNvPr>
          <p:cNvGraphicFramePr>
            <a:graphicFrameLocks/>
          </p:cNvGraphicFramePr>
          <p:nvPr>
            <p:extLst>
              <p:ext uri="{D42A27DB-BD31-4B8C-83A1-F6EECF244321}">
                <p14:modId xmlns:p14="http://schemas.microsoft.com/office/powerpoint/2010/main" val="2363088696"/>
              </p:ext>
            </p:extLst>
          </p:nvPr>
        </p:nvGraphicFramePr>
        <p:xfrm>
          <a:off x="6452523" y="1592350"/>
          <a:ext cx="5240713" cy="2443840"/>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4">
            <a:extLst>
              <a:ext uri="{FF2B5EF4-FFF2-40B4-BE49-F238E27FC236}">
                <a16:creationId xmlns:a16="http://schemas.microsoft.com/office/drawing/2014/main" id="{6DF424AC-E8A2-EC66-2B84-80945843753E}"/>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18E3BA6-4DAD-78FC-5883-F5B71EA6FBF3}"/>
              </a:ext>
            </a:extLst>
          </p:cNvPr>
          <p:cNvSpPr txBox="1"/>
          <p:nvPr/>
        </p:nvSpPr>
        <p:spPr>
          <a:xfrm>
            <a:off x="-51554" y="1016686"/>
            <a:ext cx="119547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Light" panose="020F0302020204030204"/>
                <a:ea typeface="+mn-ea"/>
                <a:cs typeface="+mn-cs"/>
              </a:rPr>
              <a:t>‘</a:t>
            </a:r>
            <a:r>
              <a:rPr lang="el-GR" sz="1200" dirty="0">
                <a:solidFill>
                  <a:srgbClr val="990033"/>
                </a:solidFill>
                <a:effectLst>
                  <a:outerShdw blurRad="38100" dist="38100" dir="2700000" algn="tl">
                    <a:srgbClr val="000000">
                      <a:alpha val="43137"/>
                    </a:srgbClr>
                  </a:outerShdw>
                </a:effectLst>
                <a:latin typeface="Calibri Light" panose="020F0302020204030204"/>
              </a:rPr>
              <a:t>Είναι γνωστό ότι στη χώρα μας η ηγεσία της Δικαιοσύνης διορίζεται από την Κυβέρνηση. Με ποια από τις δύο παρακάτω απόψεις θα λέγατε ότι συμφωνείτε περισσότερο σχετικά με αυτή τη διαδικασία;’</a:t>
            </a:r>
          </a:p>
        </p:txBody>
      </p:sp>
      <p:sp>
        <p:nvSpPr>
          <p:cNvPr id="10" name="Title 9">
            <a:extLst>
              <a:ext uri="{FF2B5EF4-FFF2-40B4-BE49-F238E27FC236}">
                <a16:creationId xmlns:a16="http://schemas.microsoft.com/office/drawing/2014/main" id="{D7927DAC-E7D3-EAD4-14F6-35F48136E648}"/>
              </a:ext>
            </a:extLst>
          </p:cNvPr>
          <p:cNvSpPr>
            <a:spLocks noGrp="1"/>
          </p:cNvSpPr>
          <p:nvPr>
            <p:ph type="title"/>
          </p:nvPr>
        </p:nvSpPr>
        <p:spPr/>
        <p:txBody>
          <a:bodyPr>
            <a:noAutofit/>
          </a:bodyPr>
          <a:lstStyle/>
          <a:p>
            <a:r>
              <a:rPr lang="el-GR" sz="2200" dirty="0"/>
              <a:t>Μία από αυτές είναι η αλλαγή του τρόπου επιλογής της ηγεσίας της Δικαιοσύνης, καθώς ο ορισμός της από την Εκτελεστική Εξουσία θεωρείται ότι θίγει τη ζητούμενη ανεξαρτησία της</a:t>
            </a:r>
          </a:p>
        </p:txBody>
      </p:sp>
      <p:sp>
        <p:nvSpPr>
          <p:cNvPr id="4" name="TextBox 3">
            <a:extLst>
              <a:ext uri="{FF2B5EF4-FFF2-40B4-BE49-F238E27FC236}">
                <a16:creationId xmlns:a16="http://schemas.microsoft.com/office/drawing/2014/main" id="{FD66DA90-ACDD-F6A5-36F4-DAFA294EB2FA}"/>
              </a:ext>
            </a:extLst>
          </p:cNvPr>
          <p:cNvSpPr txBox="1"/>
          <p:nvPr/>
        </p:nvSpPr>
        <p:spPr>
          <a:xfrm>
            <a:off x="1952655" y="1907833"/>
            <a:ext cx="2318327" cy="276999"/>
          </a:xfrm>
          <a:prstGeom prst="rect">
            <a:avLst/>
          </a:prstGeom>
          <a:noFill/>
        </p:spPr>
        <p:txBody>
          <a:bodyPr wrap="square" rtlCol="0">
            <a:spAutoFit/>
          </a:bodyPr>
          <a:lstStyle/>
          <a:p>
            <a:pPr algn="ctr"/>
            <a:r>
              <a:rPr lang="el-GR" sz="1200" b="1" dirty="0"/>
              <a:t>Σύνολο</a:t>
            </a:r>
          </a:p>
        </p:txBody>
      </p:sp>
      <p:sp>
        <p:nvSpPr>
          <p:cNvPr id="5" name="TextBox 4">
            <a:extLst>
              <a:ext uri="{FF2B5EF4-FFF2-40B4-BE49-F238E27FC236}">
                <a16:creationId xmlns:a16="http://schemas.microsoft.com/office/drawing/2014/main" id="{6215D034-7AE9-8E6B-2CA6-1C1F609E639D}"/>
              </a:ext>
            </a:extLst>
          </p:cNvPr>
          <p:cNvSpPr txBox="1"/>
          <p:nvPr/>
        </p:nvSpPr>
        <p:spPr>
          <a:xfrm>
            <a:off x="7894484" y="1325943"/>
            <a:ext cx="2318327" cy="276999"/>
          </a:xfrm>
          <a:prstGeom prst="rect">
            <a:avLst/>
          </a:prstGeom>
          <a:noFill/>
        </p:spPr>
        <p:txBody>
          <a:bodyPr wrap="square" rtlCol="0">
            <a:spAutoFit/>
          </a:bodyPr>
          <a:lstStyle/>
          <a:p>
            <a:pPr algn="ctr"/>
            <a:r>
              <a:rPr lang="el-GR" sz="1200" b="1" dirty="0"/>
              <a:t>Ανά πολιτική </a:t>
            </a:r>
            <a:r>
              <a:rPr lang="el-GR" sz="1200" b="1" dirty="0" err="1"/>
              <a:t>αυτοτοποθέτηση</a:t>
            </a:r>
            <a:endParaRPr lang="el-GR" sz="1200" b="1" dirty="0"/>
          </a:p>
        </p:txBody>
      </p:sp>
      <p:sp>
        <p:nvSpPr>
          <p:cNvPr id="8" name="TextBox 7">
            <a:extLst>
              <a:ext uri="{FF2B5EF4-FFF2-40B4-BE49-F238E27FC236}">
                <a16:creationId xmlns:a16="http://schemas.microsoft.com/office/drawing/2014/main" id="{16025281-ECC4-6073-54B8-2CFF51E100EF}"/>
              </a:ext>
            </a:extLst>
          </p:cNvPr>
          <p:cNvSpPr txBox="1"/>
          <p:nvPr/>
        </p:nvSpPr>
        <p:spPr>
          <a:xfrm>
            <a:off x="7940143" y="3653850"/>
            <a:ext cx="2318327" cy="276999"/>
          </a:xfrm>
          <a:prstGeom prst="rect">
            <a:avLst/>
          </a:prstGeom>
          <a:noFill/>
        </p:spPr>
        <p:txBody>
          <a:bodyPr wrap="square" rtlCol="0">
            <a:spAutoFit/>
          </a:bodyPr>
          <a:lstStyle/>
          <a:p>
            <a:pPr algn="ctr"/>
            <a:r>
              <a:rPr lang="el-GR" sz="1200" b="1" dirty="0"/>
              <a:t>Ανά πολιτική εμπιστοσύνη</a:t>
            </a:r>
          </a:p>
        </p:txBody>
      </p:sp>
    </p:spTree>
    <p:extLst>
      <p:ext uri="{BB962C8B-B14F-4D97-AF65-F5344CB8AC3E}">
        <p14:creationId xmlns:p14="http://schemas.microsoft.com/office/powerpoint/2010/main" val="38509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9" grpId="0">
        <p:bldAsOne/>
      </p:bldGraphic>
      <p:bldP spid="2" grpId="0" animBg="1"/>
      <p:bldGraphic spid="7" grpId="0">
        <p:bldAsOne/>
      </p:bldGraphic>
      <p:bldP spid="10" grpId="0"/>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40" y="116632"/>
            <a:ext cx="9049004" cy="1080120"/>
          </a:xfrm>
        </p:spPr>
        <p:txBody>
          <a:bodyPr>
            <a:normAutofit/>
          </a:bodyPr>
          <a:lstStyle/>
          <a:p>
            <a:r>
              <a:rPr lang="el-GR" sz="2200" dirty="0"/>
              <a:t>Η ταυτότητα της έρευνας</a:t>
            </a:r>
          </a:p>
        </p:txBody>
      </p:sp>
      <p:sp>
        <p:nvSpPr>
          <p:cNvPr id="9" name="Rectangle 8">
            <a:extLst>
              <a:ext uri="{FF2B5EF4-FFF2-40B4-BE49-F238E27FC236}">
                <a16:creationId xmlns:a16="http://schemas.microsoft.com/office/drawing/2014/main" id="{C99FBB9D-C330-4D6E-ADDE-F3C65BD90659}"/>
              </a:ext>
            </a:extLst>
          </p:cNvPr>
          <p:cNvSpPr/>
          <p:nvPr/>
        </p:nvSpPr>
        <p:spPr>
          <a:xfrm>
            <a:off x="143340" y="5758738"/>
            <a:ext cx="11965159" cy="273280"/>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C00000"/>
              </a:buClr>
              <a:buSzTx/>
              <a:buFontTx/>
              <a:buNone/>
              <a:tabLst>
                <a:tab pos="3403600" algn="l"/>
              </a:tabLst>
              <a:defRPr/>
            </a:pPr>
            <a:r>
              <a:rPr kumimoji="0" lang="el-GR" sz="105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Η METRON ANALYSIS είναι μέλος της ESOMAR και του ΣΕΔΕΑ και τηρεί τους κώδικες δεοντολογίας και διεξαγωγής ερευνών και επαγγελματικής πρακτικής της ESOMAR και του </a:t>
            </a:r>
            <a:r>
              <a:rPr kumimoji="0" lang="el-GR" sz="1050" b="0"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ΣΕΔΕΑ</a:t>
            </a:r>
            <a:r>
              <a:rPr kumimoji="0" lang="el-GR" sz="105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pitchFamily="34" charset="0"/>
                <a:ea typeface="+mn-ea"/>
                <a:cs typeface="Calibri" panose="020F0502020204030204" pitchFamily="34" charset="0"/>
              </a:rPr>
              <a:t>.</a:t>
            </a:r>
          </a:p>
        </p:txBody>
      </p:sp>
      <p:sp>
        <p:nvSpPr>
          <p:cNvPr id="2" name="Slide Number Placeholder 3">
            <a:extLst>
              <a:ext uri="{FF2B5EF4-FFF2-40B4-BE49-F238E27FC236}">
                <a16:creationId xmlns:a16="http://schemas.microsoft.com/office/drawing/2014/main" id="{38C6B86C-22BB-DE95-31F4-8965566212A8}"/>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7" name="Content Placeholder 4">
            <a:extLst>
              <a:ext uri="{FF2B5EF4-FFF2-40B4-BE49-F238E27FC236}">
                <a16:creationId xmlns:a16="http://schemas.microsoft.com/office/drawing/2014/main" id="{5AF7DD9C-2AC4-916D-3041-C822CA4D03F2}"/>
              </a:ext>
            </a:extLst>
          </p:cNvPr>
          <p:cNvGraphicFramePr>
            <a:graphicFrameLocks noGrp="1"/>
          </p:cNvGraphicFramePr>
          <p:nvPr>
            <p:ph idx="1"/>
            <p:extLst>
              <p:ext uri="{D42A27DB-BD31-4B8C-83A1-F6EECF244321}">
                <p14:modId xmlns:p14="http://schemas.microsoft.com/office/powerpoint/2010/main" val="3874515450"/>
              </p:ext>
            </p:extLst>
          </p:nvPr>
        </p:nvGraphicFramePr>
        <p:xfrm>
          <a:off x="300920" y="1602408"/>
          <a:ext cx="11737304" cy="3427561"/>
        </p:xfrm>
        <a:graphic>
          <a:graphicData uri="http://schemas.openxmlformats.org/drawingml/2006/table">
            <a:tbl>
              <a:tblPr firstRow="1" bandRow="1">
                <a:tableStyleId>{2D5ABB26-0587-4C30-8999-92F81FD0307C}</a:tableStyleId>
              </a:tblPr>
              <a:tblGrid>
                <a:gridCol w="1738860">
                  <a:extLst>
                    <a:ext uri="{9D8B030D-6E8A-4147-A177-3AD203B41FA5}">
                      <a16:colId xmlns:a16="http://schemas.microsoft.com/office/drawing/2014/main" val="20000"/>
                    </a:ext>
                  </a:extLst>
                </a:gridCol>
                <a:gridCol w="9998444">
                  <a:extLst>
                    <a:ext uri="{9D8B030D-6E8A-4147-A177-3AD203B41FA5}">
                      <a16:colId xmlns:a16="http://schemas.microsoft.com/office/drawing/2014/main" val="20001"/>
                    </a:ext>
                  </a:extLst>
                </a:gridCol>
              </a:tblGrid>
              <a:tr h="260962">
                <a:tc>
                  <a:txBody>
                    <a:bodyPr/>
                    <a:lstStyle/>
                    <a:p>
                      <a:pPr algn="l"/>
                      <a:r>
                        <a:rPr lang="el-GR" sz="1200" b="1" dirty="0">
                          <a:solidFill>
                            <a:schemeClr val="accent2"/>
                          </a:solidFill>
                          <a:latin typeface="Calibri" panose="020F0502020204030204" pitchFamily="34" charset="0"/>
                          <a:cs typeface="Calibri" panose="020F0502020204030204" pitchFamily="34" charset="0"/>
                        </a:rPr>
                        <a:t>Εταιρεία:</a:t>
                      </a:r>
                    </a:p>
                  </a:txBody>
                  <a:tcPr anchor="ctr">
                    <a:lnR w="12700" cap="flat" cmpd="sng" algn="ctr">
                      <a:solidFill>
                        <a:schemeClr val="bg2">
                          <a:lumMod val="25000"/>
                        </a:schemeClr>
                      </a:solidFill>
                      <a:prstDash val="solid"/>
                      <a:round/>
                      <a:headEnd type="none" w="med" len="med"/>
                      <a:tailEnd type="none" w="med" len="med"/>
                    </a:lnR>
                    <a:lnB w="3175" cap="flat" cmpd="sng" algn="ctr">
                      <a:solidFill>
                        <a:schemeClr val="bg2"/>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altLang="en-US" sz="1200" b="0" kern="1200" dirty="0">
                          <a:solidFill>
                            <a:schemeClr val="tx1"/>
                          </a:solidFill>
                          <a:latin typeface="Calibri" panose="020F0502020204030204" pitchFamily="34" charset="0"/>
                          <a:cs typeface="Calibri" panose="020F0502020204030204" pitchFamily="34" charset="0"/>
                        </a:rPr>
                        <a:t>Metron Analysis (Α.Μ. </a:t>
                      </a:r>
                      <a:r>
                        <a:rPr lang="el-GR" altLang="en-US" sz="1200" b="0" kern="1200" dirty="0" err="1">
                          <a:solidFill>
                            <a:schemeClr val="tx1"/>
                          </a:solidFill>
                          <a:latin typeface="Calibri" panose="020F0502020204030204" pitchFamily="34" charset="0"/>
                          <a:cs typeface="Calibri" panose="020F0502020204030204" pitchFamily="34" charset="0"/>
                        </a:rPr>
                        <a:t>ΕΣΡ</a:t>
                      </a:r>
                      <a:r>
                        <a:rPr lang="el-GR" altLang="en-US" sz="1200" b="0" kern="1200" dirty="0">
                          <a:solidFill>
                            <a:schemeClr val="tx1"/>
                          </a:solidFill>
                          <a:latin typeface="Calibri" panose="020F0502020204030204" pitchFamily="34" charset="0"/>
                          <a:cs typeface="Calibri" panose="020F0502020204030204" pitchFamily="34" charset="0"/>
                        </a:rPr>
                        <a:t> 4</a:t>
                      </a:r>
                      <a:r>
                        <a:rPr lang="en-US" altLang="en-US" sz="1200" b="0" kern="1200" dirty="0">
                          <a:solidFill>
                            <a:schemeClr val="tx1"/>
                          </a:solidFill>
                          <a:latin typeface="Calibri" panose="020F0502020204030204" pitchFamily="34" charset="0"/>
                          <a:cs typeface="Calibri" panose="020F0502020204030204" pitchFamily="34" charset="0"/>
                        </a:rPr>
                        <a:t> - </a:t>
                      </a:r>
                      <a:r>
                        <a:rPr lang="el-GR" sz="1200" b="0" kern="1200" dirty="0" err="1">
                          <a:solidFill>
                            <a:schemeClr val="tx1"/>
                          </a:solidFill>
                          <a:latin typeface="Calibri" panose="020F0502020204030204" pitchFamily="34" charset="0"/>
                          <a:cs typeface="Calibri" panose="020F0502020204030204" pitchFamily="34" charset="0"/>
                        </a:rPr>
                        <a:t>Αρ</a:t>
                      </a:r>
                      <a:r>
                        <a:rPr lang="el-GR" sz="1200" b="0" kern="1200" dirty="0">
                          <a:solidFill>
                            <a:schemeClr val="tx1"/>
                          </a:solidFill>
                          <a:latin typeface="Calibri" panose="020F0502020204030204" pitchFamily="34" charset="0"/>
                          <a:cs typeface="Calibri" panose="020F0502020204030204" pitchFamily="34" charset="0"/>
                        </a:rPr>
                        <a:t>. </a:t>
                      </a:r>
                      <a:r>
                        <a:rPr lang="el-GR" sz="1200" b="0" kern="1200" dirty="0" err="1">
                          <a:solidFill>
                            <a:schemeClr val="tx1"/>
                          </a:solidFill>
                          <a:latin typeface="Calibri" panose="020F0502020204030204" pitchFamily="34" charset="0"/>
                          <a:cs typeface="Calibri" panose="020F0502020204030204" pitchFamily="34" charset="0"/>
                        </a:rPr>
                        <a:t>Γ.Ε.ΜΗ</a:t>
                      </a:r>
                      <a:r>
                        <a:rPr lang="el-GR" sz="1200" b="0" kern="1200" dirty="0">
                          <a:solidFill>
                            <a:schemeClr val="tx1"/>
                          </a:solidFill>
                          <a:latin typeface="Calibri" panose="020F0502020204030204" pitchFamily="34" charset="0"/>
                          <a:cs typeface="Calibri" panose="020F0502020204030204" pitchFamily="34" charset="0"/>
                        </a:rPr>
                        <a:t> 002305501000</a:t>
                      </a:r>
                      <a:r>
                        <a:rPr lang="el-GR" altLang="en-US" sz="1200" b="0" kern="1200" dirty="0">
                          <a:solidFill>
                            <a:schemeClr val="tx1"/>
                          </a:solidFill>
                          <a:latin typeface="Calibri" panose="020F0502020204030204" pitchFamily="34" charset="0"/>
                          <a:cs typeface="Calibri" panose="020F0502020204030204" pitchFamily="34" charset="0"/>
                        </a:rPr>
                        <a:t>)</a:t>
                      </a:r>
                      <a:endParaRPr lang="el-GR" altLang="en-US" sz="12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bg2">
                          <a:lumMod val="25000"/>
                        </a:schemeClr>
                      </a:solidFill>
                      <a:prstDash val="solid"/>
                      <a:round/>
                      <a:headEnd type="none" w="med" len="med"/>
                      <a:tailEnd type="none" w="med" len="med"/>
                    </a:lnL>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292725">
                <a:tc>
                  <a:txBody>
                    <a:bodyPr/>
                    <a:lstStyle/>
                    <a:p>
                      <a:pPr algn="l"/>
                      <a:r>
                        <a:rPr lang="el-GR" sz="1200" b="1" dirty="0">
                          <a:solidFill>
                            <a:schemeClr val="accent2"/>
                          </a:solidFill>
                          <a:latin typeface="Calibri" panose="020F0502020204030204" pitchFamily="34" charset="0"/>
                          <a:cs typeface="Calibri" panose="020F0502020204030204" pitchFamily="34" charset="0"/>
                        </a:rPr>
                        <a:t>Ανάθεση: </a:t>
                      </a: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r>
                        <a:rPr lang="el-GR" sz="1200" b="0" dirty="0">
                          <a:solidFill>
                            <a:schemeClr val="tx1"/>
                          </a:solidFill>
                          <a:latin typeface="Calibri" panose="020F0502020204030204" pitchFamily="34" charset="0"/>
                          <a:cs typeface="Calibri" panose="020F0502020204030204" pitchFamily="34" charset="0"/>
                        </a:rPr>
                        <a:t>Ινστιτούτο Αλέξη Τσίπρα για την ειρήνη, τη δικαιοσύνη, τη βιώσιμη ανάπτυξη</a:t>
                      </a: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34937">
                <a:tc>
                  <a:txBody>
                    <a:bodyPr/>
                    <a:lstStyle/>
                    <a:p>
                      <a:pPr algn="l"/>
                      <a:r>
                        <a:rPr lang="el-GR" sz="1200" b="1" dirty="0">
                          <a:solidFill>
                            <a:schemeClr val="accent2"/>
                          </a:solidFill>
                          <a:latin typeface="Calibri" panose="020F0502020204030204" pitchFamily="34" charset="0"/>
                          <a:cs typeface="Calibri" panose="020F0502020204030204" pitchFamily="34" charset="0"/>
                        </a:rPr>
                        <a:t>Τύπος Έρευνας</a:t>
                      </a:r>
                      <a:r>
                        <a:rPr lang="en-US" sz="1200" b="1" dirty="0">
                          <a:solidFill>
                            <a:schemeClr val="accent2"/>
                          </a:solidFill>
                          <a:latin typeface="Calibri" panose="020F0502020204030204" pitchFamily="34" charset="0"/>
                          <a:cs typeface="Calibri" panose="020F0502020204030204" pitchFamily="34" charset="0"/>
                        </a:rPr>
                        <a:t>:</a:t>
                      </a:r>
                      <a:r>
                        <a:rPr lang="el-GR" sz="1200" b="1" dirty="0">
                          <a:solidFill>
                            <a:schemeClr val="accent2"/>
                          </a:solidFill>
                          <a:latin typeface="Calibri" panose="020F0502020204030204" pitchFamily="34" charset="0"/>
                          <a:cs typeface="Calibri" panose="020F0502020204030204" pitchFamily="34" charset="0"/>
                        </a:rPr>
                        <a:t> </a:t>
                      </a: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dirty="0">
                          <a:latin typeface="Calibri" panose="020F0502020204030204" pitchFamily="34" charset="0"/>
                          <a:cs typeface="Calibri" panose="020F0502020204030204" pitchFamily="34" charset="0"/>
                        </a:rPr>
                        <a:t>Πανελλαδική έρευνα </a:t>
                      </a:r>
                      <a:r>
                        <a:rPr lang="el-GR" sz="1200" b="0" dirty="0">
                          <a:solidFill>
                            <a:schemeClr val="tx1"/>
                          </a:solidFill>
                          <a:latin typeface="Calibri" panose="020F0502020204030204" pitchFamily="34" charset="0"/>
                          <a:cs typeface="Calibri" panose="020F0502020204030204" pitchFamily="34" charset="0"/>
                        </a:rPr>
                        <a:t>κοινής</a:t>
                      </a:r>
                      <a:r>
                        <a:rPr lang="el-GR" sz="1200" b="0" baseline="0" dirty="0">
                          <a:solidFill>
                            <a:schemeClr val="tx1"/>
                          </a:solidFill>
                          <a:latin typeface="Calibri" panose="020F0502020204030204" pitchFamily="34" charset="0"/>
                          <a:cs typeface="Calibri" panose="020F0502020204030204" pitchFamily="34" charset="0"/>
                        </a:rPr>
                        <a:t> γνώμης</a:t>
                      </a:r>
                      <a:r>
                        <a:rPr lang="en-US" sz="1200" b="0" baseline="0" dirty="0">
                          <a:solidFill>
                            <a:schemeClr val="tx1"/>
                          </a:solidFill>
                          <a:latin typeface="Calibri" panose="020F0502020204030204" pitchFamily="34" charset="0"/>
                          <a:cs typeface="Calibri" panose="020F0502020204030204" pitchFamily="34" charset="0"/>
                        </a:rPr>
                        <a:t> </a:t>
                      </a:r>
                      <a:r>
                        <a:rPr lang="el-GR" sz="1200" b="0" baseline="0" dirty="0">
                          <a:solidFill>
                            <a:schemeClr val="tx1"/>
                          </a:solidFill>
                          <a:latin typeface="Calibri" panose="020F0502020204030204" pitchFamily="34" charset="0"/>
                          <a:cs typeface="Calibri" panose="020F0502020204030204" pitchFamily="34" charset="0"/>
                        </a:rPr>
                        <a:t>- </a:t>
                      </a:r>
                      <a:r>
                        <a:rPr lang="el-GR" sz="1200" dirty="0">
                          <a:latin typeface="Calibri" panose="020F0502020204030204" pitchFamily="34" charset="0"/>
                          <a:cs typeface="Calibri" panose="020F0502020204030204" pitchFamily="34" charset="0"/>
                        </a:rPr>
                        <a:t>Συνδυασμός </a:t>
                      </a:r>
                      <a:r>
                        <a:rPr lang="en-US" sz="1200" dirty="0">
                          <a:latin typeface="Calibri" panose="020F0502020204030204" pitchFamily="34" charset="0"/>
                          <a:cs typeface="Calibri" panose="020F0502020204030204" pitchFamily="34" charset="0"/>
                        </a:rPr>
                        <a:t>Computer Assisted Telephone &amp; Web Interviews</a:t>
                      </a:r>
                      <a:endParaRPr lang="el-GR"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79952123"/>
                  </a:ext>
                </a:extLst>
              </a:tr>
              <a:tr h="694390">
                <a:tc>
                  <a:txBody>
                    <a:bodyPr/>
                    <a:lstStyle/>
                    <a:p>
                      <a:pPr algn="l"/>
                      <a:r>
                        <a:rPr lang="el-GR" sz="1200" b="1" dirty="0">
                          <a:solidFill>
                            <a:schemeClr val="accent2"/>
                          </a:solidFill>
                          <a:latin typeface="Calibri" panose="020F0502020204030204" pitchFamily="34" charset="0"/>
                          <a:cs typeface="Calibri" panose="020F0502020204030204" pitchFamily="34" charset="0"/>
                        </a:rPr>
                        <a:t>Μέθοδος Δειγματοληψίας: </a:t>
                      </a: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lnSpc>
                          <a:spcPct val="120000"/>
                        </a:lnSpc>
                        <a:buClr>
                          <a:srgbClr val="E53505"/>
                        </a:buClr>
                        <a:buFont typeface="Wingdings" pitchFamily="2" charset="2"/>
                        <a:buNone/>
                        <a:tabLst>
                          <a:tab pos="3403600" algn="l"/>
                        </a:tabLst>
                      </a:pPr>
                      <a:r>
                        <a:rPr lang="el-GR" sz="1200" dirty="0">
                          <a:latin typeface="Calibri" panose="020F0502020204030204" pitchFamily="34" charset="0"/>
                          <a:cs typeface="Calibri" panose="020F0502020204030204" pitchFamily="34" charset="0"/>
                        </a:rPr>
                        <a:t>Τηλεφωνική έρευνα: Απλή τυχαία δειγματοληψία </a:t>
                      </a:r>
                      <a:r>
                        <a:rPr lang="el-GR" sz="1200" kern="1200" dirty="0">
                          <a:latin typeface="Calibri" panose="020F0502020204030204" pitchFamily="34" charset="0"/>
                          <a:cs typeface="Calibri" panose="020F0502020204030204" pitchFamily="34" charset="0"/>
                        </a:rPr>
                        <a:t>σε αρχείο τηλεφωνικών αριθμών που έχουν παραχθεί με τυχαίο τρόπο.</a:t>
                      </a:r>
                      <a:endParaRPr lang="el-GR" sz="1200" baseline="0" dirty="0">
                        <a:solidFill>
                          <a:srgbClr val="FF0000"/>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n-US" sz="1200" b="0" baseline="0" dirty="0">
                          <a:solidFill>
                            <a:schemeClr val="tx1"/>
                          </a:solidFill>
                          <a:latin typeface="Calibri" panose="020F0502020204030204" pitchFamily="34" charset="0"/>
                          <a:cs typeface="Calibri" panose="020F0502020204030204" pitchFamily="34" charset="0"/>
                        </a:rPr>
                        <a:t>Online </a:t>
                      </a:r>
                      <a:r>
                        <a:rPr lang="el-GR" sz="1200" b="0" baseline="0" dirty="0">
                          <a:solidFill>
                            <a:schemeClr val="tx1"/>
                          </a:solidFill>
                          <a:latin typeface="Calibri" panose="020F0502020204030204" pitchFamily="34" charset="0"/>
                          <a:cs typeface="Calibri" panose="020F0502020204030204" pitchFamily="34" charset="0"/>
                        </a:rPr>
                        <a:t>έρευνα: </a:t>
                      </a:r>
                      <a:r>
                        <a:rPr lang="el-GR" sz="1200" dirty="0">
                          <a:solidFill>
                            <a:schemeClr val="tx1"/>
                          </a:solidFill>
                          <a:latin typeface="Calibri" panose="020F0502020204030204" pitchFamily="34" charset="0"/>
                          <a:cs typeface="Calibri" panose="020F0502020204030204" pitchFamily="34" charset="0"/>
                        </a:rPr>
                        <a:t>Τυχαία επιλογή με βάση ποσοστώσεις από </a:t>
                      </a:r>
                      <a:r>
                        <a:rPr lang="en-GB" sz="1200" dirty="0">
                          <a:solidFill>
                            <a:schemeClr val="tx1"/>
                          </a:solidFill>
                          <a:latin typeface="Calibri" panose="020F0502020204030204" pitchFamily="34" charset="0"/>
                          <a:cs typeface="Calibri" panose="020F0502020204030204" pitchFamily="34" charset="0"/>
                        </a:rPr>
                        <a:t>online panel </a:t>
                      </a:r>
                      <a:endParaRPr lang="el-GR"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406934">
                <a:tc>
                  <a:txBody>
                    <a:bodyPr/>
                    <a:lstStyle/>
                    <a:p>
                      <a:pPr algn="l"/>
                      <a:r>
                        <a:rPr lang="el-GR" sz="1200" b="1" dirty="0">
                          <a:solidFill>
                            <a:schemeClr val="accent2"/>
                          </a:solidFill>
                          <a:latin typeface="Calibri" panose="020F0502020204030204" pitchFamily="34" charset="0"/>
                          <a:cs typeface="Calibri" panose="020F0502020204030204" pitchFamily="34" charset="0"/>
                        </a:rPr>
                        <a:t>Χρόνος Διεξαγωγής</a:t>
                      </a:r>
                      <a:r>
                        <a:rPr lang="en-US" sz="1200" b="1" dirty="0">
                          <a:solidFill>
                            <a:schemeClr val="accent2"/>
                          </a:solidFill>
                          <a:latin typeface="Calibri" panose="020F0502020204030204" pitchFamily="34" charset="0"/>
                          <a:cs typeface="Calibri" panose="020F0502020204030204" pitchFamily="34" charset="0"/>
                        </a:rPr>
                        <a:t>: </a:t>
                      </a:r>
                      <a:endParaRPr lang="el-GR" sz="1200" b="1" dirty="0">
                        <a:solidFill>
                          <a:schemeClr val="accent2"/>
                        </a:solidFill>
                        <a:latin typeface="Calibri" panose="020F0502020204030204" pitchFamily="34" charset="0"/>
                        <a:cs typeface="Calibri" panose="020F0502020204030204" pitchFamily="34" charset="0"/>
                      </a:endParaRP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lnSpc>
                          <a:spcPct val="120000"/>
                        </a:lnSpc>
                        <a:buClr>
                          <a:srgbClr val="E53505"/>
                        </a:buClr>
                        <a:buFont typeface="Wingdings" pitchFamily="2" charset="2"/>
                        <a:buNone/>
                        <a:tabLst>
                          <a:tab pos="3403600" algn="l"/>
                        </a:tabLst>
                      </a:pPr>
                      <a:r>
                        <a:rPr lang="el-GR" sz="1200" b="0" dirty="0">
                          <a:solidFill>
                            <a:srgbClr val="FF0000"/>
                          </a:solidFill>
                          <a:latin typeface="Calibri" panose="020F0502020204030204" pitchFamily="34" charset="0"/>
                          <a:cs typeface="Calibri" panose="020F0502020204030204" pitchFamily="34" charset="0"/>
                        </a:rPr>
                        <a:t>24</a:t>
                      </a:r>
                      <a:r>
                        <a:rPr lang="en-US" sz="1200" b="0" dirty="0">
                          <a:solidFill>
                            <a:srgbClr val="FF0000"/>
                          </a:solidFill>
                          <a:latin typeface="Calibri" panose="020F0502020204030204" pitchFamily="34" charset="0"/>
                          <a:cs typeface="Calibri" panose="020F0502020204030204" pitchFamily="34" charset="0"/>
                        </a:rPr>
                        <a:t>-</a:t>
                      </a:r>
                      <a:r>
                        <a:rPr lang="el-GR" sz="1200" b="0" dirty="0">
                          <a:solidFill>
                            <a:srgbClr val="FF0000"/>
                          </a:solidFill>
                          <a:latin typeface="Calibri" panose="020F0502020204030204" pitchFamily="34" charset="0"/>
                          <a:cs typeface="Calibri" panose="020F0502020204030204" pitchFamily="34" charset="0"/>
                        </a:rPr>
                        <a:t>29/01/20</a:t>
                      </a:r>
                      <a:r>
                        <a:rPr lang="en-US" sz="1200" b="0" dirty="0">
                          <a:solidFill>
                            <a:srgbClr val="FF0000"/>
                          </a:solidFill>
                          <a:latin typeface="Calibri" panose="020F0502020204030204" pitchFamily="34" charset="0"/>
                          <a:cs typeface="Calibri" panose="020F0502020204030204" pitchFamily="34" charset="0"/>
                        </a:rPr>
                        <a:t>2</a:t>
                      </a:r>
                      <a:r>
                        <a:rPr lang="el-GR" sz="1200" b="0" dirty="0">
                          <a:solidFill>
                            <a:srgbClr val="FF0000"/>
                          </a:solidFill>
                          <a:latin typeface="Calibri" panose="020F0502020204030204" pitchFamily="34" charset="0"/>
                          <a:cs typeface="Calibri" panose="020F0502020204030204" pitchFamily="34" charset="0"/>
                        </a:rPr>
                        <a:t>5</a:t>
                      </a: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485620">
                <a:tc>
                  <a:txBody>
                    <a:bodyPr/>
                    <a:lstStyle/>
                    <a:p>
                      <a:pPr algn="l"/>
                      <a:r>
                        <a:rPr lang="el-GR" sz="1200" b="1" dirty="0">
                          <a:solidFill>
                            <a:schemeClr val="accent2"/>
                          </a:solidFill>
                          <a:latin typeface="Calibri" panose="020F0502020204030204" pitchFamily="34" charset="0"/>
                          <a:cs typeface="Calibri" panose="020F0502020204030204" pitchFamily="34" charset="0"/>
                        </a:rPr>
                        <a:t>Μέγεθος Δείγματος</a:t>
                      </a:r>
                      <a:r>
                        <a:rPr lang="en-US" sz="1200" b="1" dirty="0">
                          <a:solidFill>
                            <a:schemeClr val="accent2"/>
                          </a:solidFill>
                          <a:latin typeface="Calibri" panose="020F0502020204030204" pitchFamily="34" charset="0"/>
                          <a:cs typeface="Calibri" panose="020F0502020204030204" pitchFamily="34" charset="0"/>
                        </a:rPr>
                        <a:t>: </a:t>
                      </a:r>
                      <a:endParaRPr lang="el-GR" sz="1200" b="1" dirty="0">
                        <a:solidFill>
                          <a:schemeClr val="accent2"/>
                        </a:solidFill>
                        <a:latin typeface="Calibri" panose="020F0502020204030204" pitchFamily="34" charset="0"/>
                        <a:cs typeface="Calibri" panose="020F0502020204030204" pitchFamily="34" charset="0"/>
                      </a:endParaRP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l-GR" sz="1200" b="0" dirty="0">
                          <a:solidFill>
                            <a:srgbClr val="FF0000"/>
                          </a:solidFill>
                          <a:latin typeface="Calibri" panose="020F0502020204030204" pitchFamily="34" charset="0"/>
                          <a:cs typeface="Calibri" panose="020F0502020204030204" pitchFamily="34" charset="0"/>
                        </a:rPr>
                        <a:t>1.205 </a:t>
                      </a:r>
                      <a:r>
                        <a:rPr lang="el-GR" sz="1200" b="0" dirty="0">
                          <a:solidFill>
                            <a:schemeClr val="tx1"/>
                          </a:solidFill>
                          <a:latin typeface="Calibri" panose="020F0502020204030204" pitchFamily="34" charset="0"/>
                          <a:cs typeface="Calibri" panose="020F0502020204030204" pitchFamily="34" charset="0"/>
                        </a:rPr>
                        <a:t>άτομα ηλικίας 1</a:t>
                      </a:r>
                      <a:r>
                        <a:rPr lang="en-US" sz="1200" b="0" dirty="0">
                          <a:solidFill>
                            <a:schemeClr val="tx1"/>
                          </a:solidFill>
                          <a:latin typeface="Calibri" panose="020F0502020204030204" pitchFamily="34" charset="0"/>
                          <a:cs typeface="Calibri" panose="020F0502020204030204" pitchFamily="34" charset="0"/>
                        </a:rPr>
                        <a:t>7</a:t>
                      </a:r>
                      <a:r>
                        <a:rPr lang="el-GR" sz="1200" b="0" dirty="0">
                          <a:solidFill>
                            <a:schemeClr val="tx1"/>
                          </a:solidFill>
                          <a:latin typeface="Calibri" panose="020F0502020204030204" pitchFamily="34" charset="0"/>
                          <a:cs typeface="Calibri" panose="020F0502020204030204" pitchFamily="34" charset="0"/>
                        </a:rPr>
                        <a:t> ετών και άνω</a:t>
                      </a:r>
                      <a:r>
                        <a:rPr lang="en-US" sz="1200" b="0" dirty="0">
                          <a:solidFill>
                            <a:schemeClr val="tx1"/>
                          </a:solidFill>
                          <a:latin typeface="Calibri" panose="020F0502020204030204" pitchFamily="34" charset="0"/>
                          <a:cs typeface="Calibri" panose="020F0502020204030204" pitchFamily="34" charset="0"/>
                        </a:rPr>
                        <a:t>,</a:t>
                      </a:r>
                      <a:r>
                        <a:rPr lang="el-GR" sz="1200" b="0" dirty="0">
                          <a:solidFill>
                            <a:schemeClr val="tx1"/>
                          </a:solidFill>
                          <a:latin typeface="Calibri" panose="020F0502020204030204" pitchFamily="34" charset="0"/>
                          <a:cs typeface="Calibri" panose="020F0502020204030204" pitchFamily="34" charset="0"/>
                        </a:rPr>
                        <a:t> 60</a:t>
                      </a:r>
                      <a:r>
                        <a:rPr lang="en-US" sz="1200" b="0" dirty="0">
                          <a:solidFill>
                            <a:schemeClr val="tx1"/>
                          </a:solidFill>
                          <a:latin typeface="Calibri" panose="020F0502020204030204" pitchFamily="34" charset="0"/>
                          <a:cs typeface="Calibri" panose="020F0502020204030204" pitchFamily="34" charset="0"/>
                        </a:rPr>
                        <a:t>2 </a:t>
                      </a:r>
                      <a:r>
                        <a:rPr lang="el-GR" sz="1200" b="0" dirty="0">
                          <a:solidFill>
                            <a:schemeClr val="tx1"/>
                          </a:solidFill>
                          <a:latin typeface="Calibri" panose="020F0502020204030204" pitchFamily="34" charset="0"/>
                          <a:cs typeface="Calibri" panose="020F0502020204030204" pitchFamily="34" charset="0"/>
                        </a:rPr>
                        <a:t>τηλεφωνικά</a:t>
                      </a:r>
                      <a:r>
                        <a:rPr lang="en-US" sz="1200" b="0" dirty="0">
                          <a:solidFill>
                            <a:schemeClr val="tx1"/>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417</a:t>
                      </a:r>
                      <a:r>
                        <a:rPr lang="en-US" sz="1200" b="0" dirty="0">
                          <a:solidFill>
                            <a:schemeClr val="tx1"/>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σε σταθερά και </a:t>
                      </a:r>
                      <a:r>
                        <a:rPr lang="en-US" sz="1200" b="0" dirty="0">
                          <a:solidFill>
                            <a:schemeClr val="tx1"/>
                          </a:solidFill>
                          <a:latin typeface="Calibri" panose="020F0502020204030204" pitchFamily="34" charset="0"/>
                          <a:cs typeface="Calibri" panose="020F0502020204030204" pitchFamily="34" charset="0"/>
                        </a:rPr>
                        <a:t>1</a:t>
                      </a:r>
                      <a:r>
                        <a:rPr lang="el-GR" sz="1200" b="0" dirty="0">
                          <a:solidFill>
                            <a:schemeClr val="tx1"/>
                          </a:solidFill>
                          <a:latin typeface="Calibri" panose="020F0502020204030204" pitchFamily="34" charset="0"/>
                          <a:cs typeface="Calibri" panose="020F0502020204030204" pitchFamily="34" charset="0"/>
                        </a:rPr>
                        <a:t>85</a:t>
                      </a:r>
                      <a:r>
                        <a:rPr lang="en-US" sz="1200" b="0" dirty="0">
                          <a:solidFill>
                            <a:schemeClr val="tx1"/>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σε</a:t>
                      </a:r>
                      <a:r>
                        <a:rPr lang="en-US" sz="1200" b="0" dirty="0">
                          <a:solidFill>
                            <a:schemeClr val="tx1"/>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κινητά τηλέφωνα) και 603</a:t>
                      </a:r>
                      <a:r>
                        <a:rPr lang="en-US" sz="1200" b="0" dirty="0">
                          <a:solidFill>
                            <a:schemeClr val="tx1"/>
                          </a:solidFill>
                          <a:latin typeface="Calibri" panose="020F0502020204030204" pitchFamily="34" charset="0"/>
                          <a:cs typeface="Calibri" panose="020F0502020204030204" pitchFamily="34" charset="0"/>
                        </a:rPr>
                        <a:t> online</a:t>
                      </a:r>
                      <a:r>
                        <a:rPr lang="el-GR" sz="1200" b="0" dirty="0">
                          <a:solidFill>
                            <a:schemeClr val="tx1"/>
                          </a:solidFill>
                          <a:latin typeface="Calibri" panose="020F0502020204030204" pitchFamily="34" charset="0"/>
                          <a:cs typeface="Calibri" panose="020F0502020204030204" pitchFamily="34" charset="0"/>
                        </a:rPr>
                        <a:t>. </a:t>
                      </a:r>
                    </a:p>
                    <a:p>
                      <a:pPr marL="0" marR="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l-GR" sz="1200" b="0" dirty="0">
                          <a:solidFill>
                            <a:schemeClr val="tx1"/>
                          </a:solidFill>
                          <a:latin typeface="Calibri" panose="020F0502020204030204" pitchFamily="34" charset="0"/>
                          <a:cs typeface="Calibri" panose="020F0502020204030204" pitchFamily="34" charset="0"/>
                        </a:rPr>
                        <a:t>Μέγιστο δειγματοληπτικό σφάλμα ±2,8%</a:t>
                      </a:r>
                      <a:endParaRPr lang="el-GR" sz="12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30265812"/>
                  </a:ext>
                </a:extLst>
              </a:tr>
              <a:tr h="351308">
                <a:tc>
                  <a:txBody>
                    <a:bodyPr/>
                    <a:lstStyle/>
                    <a:p>
                      <a:pPr algn="l"/>
                      <a:r>
                        <a:rPr lang="el-GR" sz="1200" b="1" dirty="0">
                          <a:solidFill>
                            <a:schemeClr val="accent2"/>
                          </a:solidFill>
                          <a:latin typeface="Calibri" panose="020F0502020204030204" pitchFamily="34" charset="0"/>
                          <a:cs typeface="Calibri" panose="020F0502020204030204" pitchFamily="34" charset="0"/>
                        </a:rPr>
                        <a:t>Σταθμίσεις: </a:t>
                      </a: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algn="just"/>
                      <a:r>
                        <a:rPr lang="el-GR" sz="1200" b="0" dirty="0">
                          <a:solidFill>
                            <a:schemeClr val="tx1"/>
                          </a:solidFill>
                          <a:latin typeface="Calibri" panose="020F0502020204030204" pitchFamily="34" charset="0"/>
                          <a:cs typeface="Calibri" panose="020F0502020204030204" pitchFamily="34" charset="0"/>
                        </a:rPr>
                        <a:t>Το δείγμα σταθμίσθηκε εκ των υστέρων ως προς το φύλο και την ηλικία</a:t>
                      </a:r>
                      <a:r>
                        <a:rPr lang="en-US" sz="1200" b="0" dirty="0">
                          <a:solidFill>
                            <a:schemeClr val="tx1"/>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την περιοχή κατοικίας</a:t>
                      </a:r>
                      <a:r>
                        <a:rPr lang="el-GR" sz="1200" b="0" baseline="0" dirty="0">
                          <a:solidFill>
                            <a:schemeClr val="tx1"/>
                          </a:solidFill>
                          <a:latin typeface="Calibri" panose="020F0502020204030204" pitchFamily="34" charset="0"/>
                          <a:cs typeface="Calibri" panose="020F0502020204030204" pitchFamily="34" charset="0"/>
                        </a:rPr>
                        <a:t> </a:t>
                      </a:r>
                      <a:r>
                        <a:rPr lang="el-GR" sz="1200" b="0" dirty="0">
                          <a:solidFill>
                            <a:schemeClr val="tx1"/>
                          </a:solidFill>
                          <a:latin typeface="Calibri" panose="020F0502020204030204" pitchFamily="34" charset="0"/>
                          <a:cs typeface="Calibri" panose="020F0502020204030204" pitchFamily="34" charset="0"/>
                        </a:rPr>
                        <a:t>και την ψήφο στις Ευρωεκλογές 2024</a:t>
                      </a: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4811249"/>
                  </a:ext>
                </a:extLst>
              </a:tr>
              <a:tr h="434937">
                <a:tc>
                  <a:txBody>
                    <a:bodyPr/>
                    <a:lstStyle/>
                    <a:p>
                      <a:pPr algn="l"/>
                      <a:r>
                        <a:rPr lang="el-GR" sz="1200" b="1" dirty="0">
                          <a:solidFill>
                            <a:schemeClr val="accent2"/>
                          </a:solidFill>
                          <a:latin typeface="Calibri" panose="020F0502020204030204" pitchFamily="34" charset="0"/>
                          <a:cs typeface="Calibri" panose="020F0502020204030204" pitchFamily="34" charset="0"/>
                        </a:rPr>
                        <a:t>Προσωπικό </a:t>
                      </a:r>
                      <a:r>
                        <a:rPr lang="en-US" sz="1200" b="1" dirty="0">
                          <a:solidFill>
                            <a:schemeClr val="accent2"/>
                          </a:solidFill>
                          <a:latin typeface="Calibri" panose="020F0502020204030204" pitchFamily="34" charset="0"/>
                          <a:cs typeface="Calibri" panose="020F0502020204030204" pitchFamily="34" charset="0"/>
                        </a:rPr>
                        <a:t>field</a:t>
                      </a:r>
                      <a:r>
                        <a:rPr lang="el-GR" sz="1200" b="1" dirty="0">
                          <a:solidFill>
                            <a:schemeClr val="accent2"/>
                          </a:solidFill>
                          <a:latin typeface="Calibri" panose="020F0502020204030204" pitchFamily="34" charset="0"/>
                          <a:cs typeface="Calibri" panose="020F0502020204030204" pitchFamily="34" charset="0"/>
                        </a:rPr>
                        <a:t>/Έλεγχοι</a:t>
                      </a:r>
                      <a:r>
                        <a:rPr lang="en-US" sz="1200" b="1" dirty="0">
                          <a:solidFill>
                            <a:schemeClr val="accent2"/>
                          </a:solidFill>
                          <a:latin typeface="Calibri" panose="020F0502020204030204" pitchFamily="34" charset="0"/>
                          <a:cs typeface="Calibri" panose="020F0502020204030204" pitchFamily="34" charset="0"/>
                        </a:rPr>
                        <a:t>: </a:t>
                      </a:r>
                      <a:endParaRPr lang="el-GR" sz="1200" b="1" dirty="0">
                        <a:solidFill>
                          <a:schemeClr val="accent2"/>
                        </a:solidFill>
                        <a:latin typeface="Calibri" panose="020F0502020204030204" pitchFamily="34" charset="0"/>
                        <a:cs typeface="Calibri" panose="020F0502020204030204" pitchFamily="34" charset="0"/>
                      </a:endParaRPr>
                    </a:p>
                  </a:txBody>
                  <a:tcPr anchor="ctr">
                    <a:lnR w="12700" cap="flat" cmpd="sng" algn="ctr">
                      <a:solidFill>
                        <a:schemeClr val="bg2">
                          <a:lumMod val="2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dirty="0">
                          <a:solidFill>
                            <a:schemeClr val="tx1"/>
                          </a:solidFill>
                          <a:latin typeface="Calibri" panose="020F0502020204030204" pitchFamily="34" charset="0"/>
                          <a:cs typeface="Calibri" panose="020F0502020204030204" pitchFamily="34" charset="0"/>
                        </a:rPr>
                        <a:t>Για την τηλεφωνική έρευνα εργάστηκαν </a:t>
                      </a:r>
                      <a:r>
                        <a:rPr lang="en-US" sz="1200" b="0" dirty="0">
                          <a:solidFill>
                            <a:schemeClr val="tx1"/>
                          </a:solidFill>
                          <a:latin typeface="Calibri" panose="020F0502020204030204" pitchFamily="34" charset="0"/>
                          <a:cs typeface="Calibri" panose="020F0502020204030204" pitchFamily="34" charset="0"/>
                        </a:rPr>
                        <a:t>3</a:t>
                      </a:r>
                      <a:r>
                        <a:rPr lang="el-GR" sz="1200" b="0" dirty="0">
                          <a:solidFill>
                            <a:schemeClr val="tx1"/>
                          </a:solidFill>
                          <a:latin typeface="Calibri" panose="020F0502020204030204" pitchFamily="34" charset="0"/>
                          <a:cs typeface="Calibri" panose="020F0502020204030204" pitchFamily="34" charset="0"/>
                        </a:rPr>
                        <a:t> επόπτες και 26</a:t>
                      </a:r>
                      <a:r>
                        <a:rPr lang="en-US" sz="1200" b="0" dirty="0">
                          <a:solidFill>
                            <a:schemeClr val="tx1"/>
                          </a:solidFill>
                          <a:latin typeface="Calibri" panose="020F0502020204030204" pitchFamily="34" charset="0"/>
                          <a:cs typeface="Calibri" panose="020F0502020204030204" pitchFamily="34" charset="0"/>
                        </a:rPr>
                        <a:t> </a:t>
                      </a:r>
                      <a:r>
                        <a:rPr lang="el-GR" sz="1200" b="0" dirty="0" err="1">
                          <a:solidFill>
                            <a:schemeClr val="tx1"/>
                          </a:solidFill>
                          <a:latin typeface="Calibri" panose="020F0502020204030204" pitchFamily="34" charset="0"/>
                          <a:cs typeface="Calibri" panose="020F0502020204030204" pitchFamily="34" charset="0"/>
                        </a:rPr>
                        <a:t>συνεντευκτές</a:t>
                      </a:r>
                      <a:r>
                        <a:rPr lang="el-GR" sz="1200" b="0" dirty="0">
                          <a:solidFill>
                            <a:schemeClr val="tx1"/>
                          </a:solidFill>
                          <a:latin typeface="Calibri" panose="020F0502020204030204" pitchFamily="34" charset="0"/>
                          <a:cs typeface="Calibri" panose="020F0502020204030204" pitchFamily="34" charset="0"/>
                        </a:rPr>
                        <a:t>. Το 23% των τηλεφωνικών συνεντεύξεων ελέγχθηκαν με τη μέθοδο της συνακρόασης.  Το 100% των συνεντεύξεων ελέγχθηκαν ηλεκτρονικά.</a:t>
                      </a:r>
                    </a:p>
                  </a:txBody>
                  <a:tcPr anchor="ctr">
                    <a:lnL w="12700" cap="flat" cmpd="sng" algn="ctr">
                      <a:solidFill>
                        <a:schemeClr val="bg2">
                          <a:lumMod val="25000"/>
                        </a:schemeClr>
                      </a:solidFill>
                      <a:prstDash val="solid"/>
                      <a:round/>
                      <a:headEnd type="none" w="med" len="med"/>
                      <a:tailEnd type="none" w="med" len="med"/>
                    </a:lnL>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27499809"/>
                  </a:ext>
                </a:extLst>
              </a:tr>
            </a:tbl>
          </a:graphicData>
        </a:graphic>
      </p:graphicFrame>
    </p:spTree>
    <p:extLst>
      <p:ext uri="{BB962C8B-B14F-4D97-AF65-F5344CB8AC3E}">
        <p14:creationId xmlns:p14="http://schemas.microsoft.com/office/powerpoint/2010/main" val="145523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F30EF-C01D-A811-3B31-B968945855F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83D675-21A9-BD11-69CD-D48E865E4EB4}"/>
              </a:ext>
            </a:extLst>
          </p:cNvPr>
          <p:cNvSpPr>
            <a:spLocks noGrp="1"/>
          </p:cNvSpPr>
          <p:nvPr>
            <p:ph type="sldNum" sz="quarter" idx="12"/>
          </p:nvPr>
        </p:nvSpPr>
        <p:spPr>
          <a:xfrm>
            <a:off x="9329465" y="64063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E9FAF19F-51DC-D534-1285-7C98E1987091}"/>
              </a:ext>
            </a:extLst>
          </p:cNvPr>
          <p:cNvGraphicFramePr/>
          <p:nvPr>
            <p:extLst>
              <p:ext uri="{D42A27DB-BD31-4B8C-83A1-F6EECF244321}">
                <p14:modId xmlns:p14="http://schemas.microsoft.com/office/powerpoint/2010/main" val="1650927885"/>
              </p:ext>
            </p:extLst>
          </p:nvPr>
        </p:nvGraphicFramePr>
        <p:xfrm>
          <a:off x="1516264" y="1649288"/>
          <a:ext cx="9176163" cy="4603732"/>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42B0AF14-DFF0-5BC9-F470-FA51871D324A}"/>
              </a:ext>
            </a:extLst>
          </p:cNvPr>
          <p:cNvSpPr>
            <a:spLocks noGrp="1"/>
          </p:cNvSpPr>
          <p:nvPr>
            <p:ph type="title"/>
          </p:nvPr>
        </p:nvSpPr>
        <p:spPr/>
        <p:txBody>
          <a:bodyPr>
            <a:noAutofit/>
          </a:bodyPr>
          <a:lstStyle/>
          <a:p>
            <a:r>
              <a:rPr lang="el-GR" sz="2200" dirty="0"/>
              <a:t>Και ανάμεσα σε εναλλακτικές επιλογές, η πλειοψηφία προκρίνει τον ορισμό της ηγεσίας της Δικαιοσύνης από ανεξάρτητο σώμα</a:t>
            </a:r>
          </a:p>
        </p:txBody>
      </p:sp>
      <p:sp>
        <p:nvSpPr>
          <p:cNvPr id="9" name="TextBox 8">
            <a:extLst>
              <a:ext uri="{FF2B5EF4-FFF2-40B4-BE49-F238E27FC236}">
                <a16:creationId xmlns:a16="http://schemas.microsoft.com/office/drawing/2014/main" id="{77866316-5B33-50FB-A973-B4FD83F3AC4C}"/>
              </a:ext>
            </a:extLst>
          </p:cNvPr>
          <p:cNvSpPr txBox="1"/>
          <p:nvPr/>
        </p:nvSpPr>
        <p:spPr>
          <a:xfrm>
            <a:off x="-58343" y="1098381"/>
            <a:ext cx="11954779"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Calibri Light" panose="020F0302020204030204"/>
                <a:ea typeface="+mn-ea"/>
                <a:cs typeface="+mn-cs"/>
              </a:rPr>
              <a:t>‘Πώς πιστεύετε ότι πρέπει να ορίζεται η ηγεσία της Δικαιοσύνης;’</a:t>
            </a:r>
            <a:endParaRPr kumimoji="0" lang="el-GR" sz="1200" b="0" i="0" u="none" strike="noStrike" kern="1200" cap="none" spc="0" normalizeH="0" baseline="0" noProof="0" dirty="0">
              <a:ln>
                <a:noFill/>
              </a:ln>
              <a:solidFill>
                <a:srgbClr val="990033"/>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DB51AA6-DC12-FB7E-B613-A649A9CE8D19}"/>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24618862-7F6C-DDC6-EBBC-586AB8470694}"/>
              </a:ext>
            </a:extLst>
          </p:cNvPr>
          <p:cNvSpPr/>
          <p:nvPr/>
        </p:nvSpPr>
        <p:spPr>
          <a:xfrm>
            <a:off x="9985973" y="1772333"/>
            <a:ext cx="1711105" cy="541524"/>
          </a:xfrm>
          <a:prstGeom prst="roundRect">
            <a:avLst/>
          </a:prstGeom>
          <a:noFill/>
          <a:ln w="19050">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2">
                    <a:lumMod val="50000"/>
                  </a:schemeClr>
                </a:solidFill>
                <a:effectLst>
                  <a:outerShdw blurRad="38100" dist="38100" dir="2700000" algn="tl">
                    <a:srgbClr val="000000">
                      <a:alpha val="43137"/>
                    </a:srgbClr>
                  </a:outerShdw>
                </a:effectLst>
              </a:rPr>
              <a:t>63% σε όσους δηλώνουν Χαμηλή Πολιτική Εμπιστοσύνη</a:t>
            </a:r>
            <a:endParaRPr lang="en-US" sz="12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052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DADCE-CF4D-84EB-C4EF-CF153E8E4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7354A-02C3-CB32-45B6-2B22D2F70339}"/>
              </a:ext>
            </a:extLst>
          </p:cNvPr>
          <p:cNvSpPr>
            <a:spLocks noGrp="1"/>
          </p:cNvSpPr>
          <p:nvPr>
            <p:ph type="title"/>
          </p:nvPr>
        </p:nvSpPr>
        <p:spPr/>
        <p:txBody>
          <a:bodyPr/>
          <a:lstStyle/>
          <a:p>
            <a:r>
              <a:rPr lang="el-GR" dirty="0"/>
              <a:t>Άξονες Παρουσίασης</a:t>
            </a:r>
          </a:p>
        </p:txBody>
      </p:sp>
      <p:sp>
        <p:nvSpPr>
          <p:cNvPr id="3" name="Slide Number Placeholder 3">
            <a:extLst>
              <a:ext uri="{FF2B5EF4-FFF2-40B4-BE49-F238E27FC236}">
                <a16:creationId xmlns:a16="http://schemas.microsoft.com/office/drawing/2014/main" id="{52651A2B-0BDC-0FBA-005D-5414D296E3DE}"/>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835B2FC8-BEDE-2BFC-9644-B98FFBB51DDD}"/>
              </a:ext>
            </a:extLst>
          </p:cNvPr>
          <p:cNvGraphicFramePr/>
          <p:nvPr>
            <p:extLst>
              <p:ext uri="{D42A27DB-BD31-4B8C-83A1-F6EECF244321}">
                <p14:modId xmlns:p14="http://schemas.microsoft.com/office/powerpoint/2010/main" val="275865796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34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B8384-1E24-45DC-2644-1D2369B58D80}"/>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433093D-9535-0308-66F1-F16FFD69F909}"/>
              </a:ext>
            </a:extLst>
          </p:cNvPr>
          <p:cNvGraphicFramePr>
            <a:graphicFrameLocks noGrp="1"/>
          </p:cNvGraphicFramePr>
          <p:nvPr>
            <p:ph idx="1"/>
            <p:extLst>
              <p:ext uri="{D42A27DB-BD31-4B8C-83A1-F6EECF244321}">
                <p14:modId xmlns:p14="http://schemas.microsoft.com/office/powerpoint/2010/main" val="4007153083"/>
              </p:ext>
            </p:extLst>
          </p:nvPr>
        </p:nvGraphicFramePr>
        <p:xfrm>
          <a:off x="215472" y="1742755"/>
          <a:ext cx="5753146" cy="300937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23875130-3EB2-CD1F-71D3-7B8E5C33392D}"/>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2" name="Rectangle: Rounded Corners 1">
            <a:extLst>
              <a:ext uri="{FF2B5EF4-FFF2-40B4-BE49-F238E27FC236}">
                <a16:creationId xmlns:a16="http://schemas.microsoft.com/office/drawing/2014/main" id="{9619F94A-2AFD-0CB9-9482-E69EB79FF198}"/>
              </a:ext>
            </a:extLst>
          </p:cNvPr>
          <p:cNvSpPr/>
          <p:nvPr/>
        </p:nvSpPr>
        <p:spPr>
          <a:xfrm>
            <a:off x="169327" y="1635958"/>
            <a:ext cx="5884985"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92A312B7-969C-34D6-23D6-3AAE3C3C1CD9}"/>
              </a:ext>
            </a:extLst>
          </p:cNvPr>
          <p:cNvSpPr/>
          <p:nvPr/>
        </p:nvSpPr>
        <p:spPr>
          <a:xfrm>
            <a:off x="6238240" y="1635958"/>
            <a:ext cx="5738288" cy="3512408"/>
          </a:xfrm>
          <a:prstGeom prst="roundRect">
            <a:avLst/>
          </a:prstGeom>
          <a:noFill/>
          <a:ln>
            <a:solidFill>
              <a:schemeClr val="accent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4">
            <a:extLst>
              <a:ext uri="{FF2B5EF4-FFF2-40B4-BE49-F238E27FC236}">
                <a16:creationId xmlns:a16="http://schemas.microsoft.com/office/drawing/2014/main" id="{108187C0-7672-9F88-45DB-C3B3FBB4C7F8}"/>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3A6D487-5399-E5FB-2324-DE61343F96E4}"/>
              </a:ext>
            </a:extLst>
          </p:cNvPr>
          <p:cNvSpPr txBox="1"/>
          <p:nvPr/>
        </p:nvSpPr>
        <p:spPr>
          <a:xfrm>
            <a:off x="183494" y="1126089"/>
            <a:ext cx="119547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Calibri Light" panose="020F0302020204030204"/>
                <a:ea typeface="+mn-ea"/>
                <a:cs typeface="+mn-cs"/>
              </a:rPr>
              <a:t>‘Πριν λίγες μέρες, ο Ντόναλντ </a:t>
            </a:r>
            <a:r>
              <a:rPr kumimoji="0" lang="el-GR" sz="1200" b="0" i="0" u="none" strike="noStrike" kern="1200" cap="none" spc="0" normalizeH="0" baseline="0" noProof="0" dirty="0" err="1">
                <a:ln>
                  <a:noFill/>
                </a:ln>
                <a:solidFill>
                  <a:srgbClr val="990033"/>
                </a:solidFill>
                <a:effectLst>
                  <a:outerShdw blurRad="38100" dist="38100" dir="2700000" algn="tl">
                    <a:srgbClr val="000000">
                      <a:alpha val="43137"/>
                    </a:srgbClr>
                  </a:outerShdw>
                </a:effectLst>
                <a:uLnTx/>
                <a:uFillTx/>
                <a:latin typeface="Calibri Light" panose="020F0302020204030204"/>
                <a:ea typeface="+mn-ea"/>
                <a:cs typeface="+mn-cs"/>
              </a:rPr>
              <a:t>Τραμπ</a:t>
            </a:r>
            <a:r>
              <a:rPr kumimoji="0" lang="el-GR" sz="1200" b="0"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Calibri Light" panose="020F0302020204030204"/>
                <a:ea typeface="+mn-ea"/>
                <a:cs typeface="+mn-cs"/>
              </a:rPr>
              <a:t> ανέλαβε και επισήμως καθήκοντα ως Πρόεδρος των ΗΠΑ. Πώς αξιολογείτε τα πρώτα δείγματα γραφής που έδωσε ως προς τη λειτουργία του κράτους δικαίου και τα δικαιώματα των πολιτών;’</a:t>
            </a:r>
          </a:p>
        </p:txBody>
      </p:sp>
      <p:sp>
        <p:nvSpPr>
          <p:cNvPr id="5" name="Title 4">
            <a:extLst>
              <a:ext uri="{FF2B5EF4-FFF2-40B4-BE49-F238E27FC236}">
                <a16:creationId xmlns:a16="http://schemas.microsoft.com/office/drawing/2014/main" id="{578F7DC5-0C25-1DE2-138C-520AD1DD2CC4}"/>
              </a:ext>
            </a:extLst>
          </p:cNvPr>
          <p:cNvSpPr>
            <a:spLocks noGrp="1"/>
          </p:cNvSpPr>
          <p:nvPr>
            <p:ph type="title"/>
          </p:nvPr>
        </p:nvSpPr>
        <p:spPr/>
        <p:txBody>
          <a:bodyPr>
            <a:noAutofit/>
          </a:bodyPr>
          <a:lstStyle/>
          <a:p>
            <a:r>
              <a:rPr lang="el-GR" sz="2200" dirty="0"/>
              <a:t>Τέλος</a:t>
            </a:r>
            <a:r>
              <a:rPr lang="el-GR" sz="2200"/>
              <a:t>, η </a:t>
            </a:r>
            <a:r>
              <a:rPr lang="el-GR" sz="2200" dirty="0"/>
              <a:t>πρώτη αντίδραση στις πιθανές επιδράσεις της εκλογής </a:t>
            </a:r>
            <a:r>
              <a:rPr lang="el-GR" sz="2200" dirty="0" err="1"/>
              <a:t>Τραμπ</a:t>
            </a:r>
            <a:r>
              <a:rPr lang="el-GR" sz="2200" dirty="0"/>
              <a:t> σε θέματα Κράτους Δικαίου είναι αρνητική – αλλά έχει και σαφές πολιτικό πρόσημο</a:t>
            </a:r>
          </a:p>
        </p:txBody>
      </p:sp>
      <p:graphicFrame>
        <p:nvGraphicFramePr>
          <p:cNvPr id="8" name="Content Placeholder 8">
            <a:extLst>
              <a:ext uri="{FF2B5EF4-FFF2-40B4-BE49-F238E27FC236}">
                <a16:creationId xmlns:a16="http://schemas.microsoft.com/office/drawing/2014/main" id="{4BB188D4-FD78-E838-F716-9C8B31DEB6DB}"/>
              </a:ext>
            </a:extLst>
          </p:cNvPr>
          <p:cNvGraphicFramePr>
            <a:graphicFrameLocks/>
          </p:cNvGraphicFramePr>
          <p:nvPr>
            <p:extLst>
              <p:ext uri="{D42A27DB-BD31-4B8C-83A1-F6EECF244321}">
                <p14:modId xmlns:p14="http://schemas.microsoft.com/office/powerpoint/2010/main" val="337704728"/>
              </p:ext>
            </p:extLst>
          </p:nvPr>
        </p:nvGraphicFramePr>
        <p:xfrm>
          <a:off x="6452524" y="2009415"/>
          <a:ext cx="5194532" cy="303876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E070FAEC-A485-2639-9DDA-1572032ECF95}"/>
              </a:ext>
            </a:extLst>
          </p:cNvPr>
          <p:cNvSpPr txBox="1"/>
          <p:nvPr/>
        </p:nvSpPr>
        <p:spPr>
          <a:xfrm>
            <a:off x="1952655" y="1654339"/>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Σύνολο</a:t>
            </a:r>
          </a:p>
        </p:txBody>
      </p:sp>
      <p:sp>
        <p:nvSpPr>
          <p:cNvPr id="12" name="TextBox 11">
            <a:extLst>
              <a:ext uri="{FF2B5EF4-FFF2-40B4-BE49-F238E27FC236}">
                <a16:creationId xmlns:a16="http://schemas.microsoft.com/office/drawing/2014/main" id="{9949126C-C5B4-2B04-1AE9-D2C0ED1E9209}"/>
              </a:ext>
            </a:extLst>
          </p:cNvPr>
          <p:cNvSpPr txBox="1"/>
          <p:nvPr/>
        </p:nvSpPr>
        <p:spPr>
          <a:xfrm>
            <a:off x="7930077" y="1675888"/>
            <a:ext cx="23183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Ανά πολιτική </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αυτοτοποθέτηση</a:t>
            </a: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49B4017F-5C36-DECC-698C-90E59C27EA8F}"/>
              </a:ext>
            </a:extLst>
          </p:cNvPr>
          <p:cNvCxnSpPr/>
          <p:nvPr/>
        </p:nvCxnSpPr>
        <p:spPr>
          <a:xfrm>
            <a:off x="767408" y="3397469"/>
            <a:ext cx="1030912"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07130D26-FA5D-EEE2-3533-F180084BFCFB}"/>
              </a:ext>
            </a:extLst>
          </p:cNvPr>
          <p:cNvSpPr txBox="1"/>
          <p:nvPr/>
        </p:nvSpPr>
        <p:spPr>
          <a:xfrm>
            <a:off x="965200" y="3062189"/>
            <a:ext cx="660400" cy="276999"/>
          </a:xfrm>
          <a:prstGeom prst="rect">
            <a:avLst/>
          </a:prstGeom>
          <a:noFill/>
        </p:spPr>
        <p:txBody>
          <a:bodyPr wrap="square" rtlCol="0">
            <a:spAutoFit/>
          </a:bodyPr>
          <a:lstStyle/>
          <a:p>
            <a:pPr algn="ctr"/>
            <a:r>
              <a:rPr lang="el-GR" sz="1200" b="1" dirty="0">
                <a:solidFill>
                  <a:schemeClr val="accent2"/>
                </a:solidFill>
              </a:rPr>
              <a:t>29</a:t>
            </a:r>
          </a:p>
        </p:txBody>
      </p:sp>
      <p:cxnSp>
        <p:nvCxnSpPr>
          <p:cNvPr id="13" name="Straight Arrow Connector 12">
            <a:extLst>
              <a:ext uri="{FF2B5EF4-FFF2-40B4-BE49-F238E27FC236}">
                <a16:creationId xmlns:a16="http://schemas.microsoft.com/office/drawing/2014/main" id="{A4D762CD-BBCE-FC5C-23A1-3E78EF73F6BE}"/>
              </a:ext>
            </a:extLst>
          </p:cNvPr>
          <p:cNvCxnSpPr/>
          <p:nvPr/>
        </p:nvCxnSpPr>
        <p:spPr>
          <a:xfrm>
            <a:off x="3429328" y="3377149"/>
            <a:ext cx="1030912" cy="0"/>
          </a:xfrm>
          <a:prstGeom prst="straightConnector1">
            <a:avLst/>
          </a:prstGeom>
          <a:ln>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0761BB5A-8C2E-7782-A545-F8E3577D8897}"/>
              </a:ext>
            </a:extLst>
          </p:cNvPr>
          <p:cNvSpPr txBox="1"/>
          <p:nvPr/>
        </p:nvSpPr>
        <p:spPr>
          <a:xfrm>
            <a:off x="3627120" y="3041869"/>
            <a:ext cx="660400" cy="276999"/>
          </a:xfrm>
          <a:prstGeom prst="rect">
            <a:avLst/>
          </a:prstGeom>
          <a:noFill/>
        </p:spPr>
        <p:txBody>
          <a:bodyPr wrap="square" rtlCol="0">
            <a:spAutoFit/>
          </a:bodyPr>
          <a:lstStyle/>
          <a:p>
            <a:pPr algn="ctr"/>
            <a:r>
              <a:rPr lang="el-GR" sz="1200" b="1" dirty="0">
                <a:solidFill>
                  <a:srgbClr val="FF0000"/>
                </a:solidFill>
              </a:rPr>
              <a:t>42</a:t>
            </a:r>
          </a:p>
        </p:txBody>
      </p:sp>
      <p:sp>
        <p:nvSpPr>
          <p:cNvPr id="15" name="Rectangle: Rounded Corners 14">
            <a:extLst>
              <a:ext uri="{FF2B5EF4-FFF2-40B4-BE49-F238E27FC236}">
                <a16:creationId xmlns:a16="http://schemas.microsoft.com/office/drawing/2014/main" id="{2D9CF75C-4736-0BD8-D5BA-CD7A0AA64E3B}"/>
              </a:ext>
            </a:extLst>
          </p:cNvPr>
          <p:cNvSpPr/>
          <p:nvPr/>
        </p:nvSpPr>
        <p:spPr>
          <a:xfrm>
            <a:off x="2734154" y="5284933"/>
            <a:ext cx="3309761" cy="875782"/>
          </a:xfrm>
          <a:prstGeom prst="roundRect">
            <a:avLst/>
          </a:prstGeom>
          <a:noFill/>
          <a:ln>
            <a:solidFill>
              <a:schemeClr val="accent2">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C00000"/>
                </a:solidFill>
                <a:effectLst>
                  <a:outerShdw blurRad="38100" dist="38100" dir="2700000" algn="tl">
                    <a:srgbClr val="000000">
                      <a:alpha val="43137"/>
                    </a:srgbClr>
                  </a:outerShdw>
                </a:effectLst>
              </a:rPr>
              <a:t>Πολύ/Μάλλον θετικά (29%)</a:t>
            </a:r>
          </a:p>
          <a:p>
            <a:pPr algn="ctr"/>
            <a:r>
              <a:rPr lang="el-GR" dirty="0">
                <a:solidFill>
                  <a:sysClr val="windowText" lastClr="000000"/>
                </a:solidFill>
              </a:rPr>
              <a:t>Άνδρες: 37%</a:t>
            </a:r>
          </a:p>
          <a:p>
            <a:pPr algn="ctr"/>
            <a:r>
              <a:rPr lang="el-GR" dirty="0">
                <a:solidFill>
                  <a:sysClr val="windowText" lastClr="000000"/>
                </a:solidFill>
              </a:rPr>
              <a:t>17-34 ετών: 35%</a:t>
            </a:r>
          </a:p>
        </p:txBody>
      </p:sp>
      <p:sp>
        <p:nvSpPr>
          <p:cNvPr id="17" name="Rectangle: Rounded Corners 16">
            <a:extLst>
              <a:ext uri="{FF2B5EF4-FFF2-40B4-BE49-F238E27FC236}">
                <a16:creationId xmlns:a16="http://schemas.microsoft.com/office/drawing/2014/main" id="{52D1C9B2-F562-626F-BC38-B79E68F7C957}"/>
              </a:ext>
            </a:extLst>
          </p:cNvPr>
          <p:cNvSpPr/>
          <p:nvPr/>
        </p:nvSpPr>
        <p:spPr>
          <a:xfrm>
            <a:off x="6275196" y="5294020"/>
            <a:ext cx="3309761" cy="875782"/>
          </a:xfrm>
          <a:prstGeom prst="roundRect">
            <a:avLst/>
          </a:prstGeom>
          <a:noFill/>
          <a:ln>
            <a:solidFill>
              <a:schemeClr val="accent2">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C00000"/>
                </a:solidFill>
                <a:effectLst>
                  <a:outerShdw blurRad="38100" dist="38100" dir="2700000" algn="tl">
                    <a:srgbClr val="000000">
                      <a:alpha val="43137"/>
                    </a:srgbClr>
                  </a:outerShdw>
                </a:effectLst>
              </a:rPr>
              <a:t>Πολύ/Μάλλον αρνητικά (42%)</a:t>
            </a:r>
          </a:p>
          <a:p>
            <a:pPr algn="ctr"/>
            <a:r>
              <a:rPr lang="el-GR" dirty="0">
                <a:solidFill>
                  <a:sysClr val="windowText" lastClr="000000"/>
                </a:solidFill>
              </a:rPr>
              <a:t>Γυναίκες: 47%</a:t>
            </a:r>
          </a:p>
          <a:p>
            <a:pPr algn="ctr"/>
            <a:r>
              <a:rPr lang="el-GR" dirty="0">
                <a:solidFill>
                  <a:sysClr val="windowText" lastClr="000000"/>
                </a:solidFill>
              </a:rPr>
              <a:t>65+ ετών: 52%</a:t>
            </a:r>
          </a:p>
        </p:txBody>
      </p:sp>
    </p:spTree>
    <p:extLst>
      <p:ext uri="{BB962C8B-B14F-4D97-AF65-F5344CB8AC3E}">
        <p14:creationId xmlns:p14="http://schemas.microsoft.com/office/powerpoint/2010/main" val="11746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6" grpId="0" animBg="1"/>
      <p:bldP spid="5" grpId="0"/>
      <p:bldGraphic spid="8" grpId="0">
        <p:bldAsOne/>
      </p:bldGraphic>
      <p:bldP spid="11" grpId="0"/>
      <p:bldP spid="12" grpId="0"/>
      <p:bldP spid="10" grpId="0"/>
      <p:bldP spid="14" grpId="0"/>
      <p:bldP spid="15"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FA95F-FDE7-FC36-080E-2DE28356648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6FBF7C-AF16-1DF8-4F7B-E739668ECDC8}"/>
              </a:ext>
            </a:extLst>
          </p:cNvPr>
          <p:cNvSpPr>
            <a:spLocks noGrp="1"/>
          </p:cNvSpPr>
          <p:nvPr>
            <p:ph idx="1"/>
          </p:nvPr>
        </p:nvSpPr>
        <p:spPr>
          <a:xfrm>
            <a:off x="203200" y="1178248"/>
            <a:ext cx="11646832" cy="5321827"/>
          </a:xfrm>
        </p:spPr>
        <p:txBody>
          <a:bodyPr>
            <a:normAutofit/>
          </a:bodyPr>
          <a:lstStyle/>
          <a:p>
            <a:pPr marL="0" indent="0" algn="just">
              <a:lnSpc>
                <a:spcPct val="150000"/>
              </a:lnSpc>
              <a:buNone/>
            </a:pPr>
            <a:r>
              <a:rPr lang="el-GR" sz="1400" dirty="0">
                <a:effectLst>
                  <a:outerShdw blurRad="38100" dist="38100" dir="2700000" algn="tl">
                    <a:srgbClr val="000000">
                      <a:alpha val="43137"/>
                    </a:srgbClr>
                  </a:outerShdw>
                </a:effectLst>
              </a:rPr>
              <a:t>Το Κράτος Δικαίου δεν μπορεί να εξετάζεται ανεξάρτητα από την κρίση εμπιστοσύνης </a:t>
            </a:r>
            <a:r>
              <a:rPr lang="el-GR" sz="1400" dirty="0"/>
              <a:t>στους θεσμούς της φιλελεύθερης Δημοκρατίας</a:t>
            </a:r>
          </a:p>
          <a:p>
            <a:pPr marL="0" indent="0" algn="just">
              <a:lnSpc>
                <a:spcPct val="150000"/>
              </a:lnSpc>
              <a:buNone/>
            </a:pPr>
            <a:r>
              <a:rPr lang="el-GR" sz="1400" dirty="0"/>
              <a:t>Οι θεσμοί που συνεχίζουν να απολαμβάνουν την εμπιστοσύνη των πολιτών είναι κυρίως εκείνοι που προσφέρουν </a:t>
            </a:r>
            <a:r>
              <a:rPr lang="el-GR" sz="1400" dirty="0">
                <a:effectLst>
                  <a:outerShdw blurRad="38100" dist="38100" dir="2700000" algn="tl">
                    <a:srgbClr val="000000">
                      <a:alpha val="43137"/>
                    </a:srgbClr>
                  </a:outerShdw>
                </a:effectLst>
              </a:rPr>
              <a:t>Προστασία και Ευκαιρίες</a:t>
            </a:r>
            <a:r>
              <a:rPr lang="el-GR" sz="1400" dirty="0"/>
              <a:t>: Οικογένεια, Πανεπιστήμια, Ένοπλες δυνάμεις – σε αντίθεση με τους θεσμούς της </a:t>
            </a:r>
            <a:r>
              <a:rPr lang="el-GR" sz="1400" dirty="0">
                <a:effectLst>
                  <a:outerShdw blurRad="38100" dist="38100" dir="2700000" algn="tl">
                    <a:srgbClr val="000000">
                      <a:alpha val="43137"/>
                    </a:srgbClr>
                  </a:outerShdw>
                </a:effectLst>
              </a:rPr>
              <a:t>Πολιτικής</a:t>
            </a:r>
            <a:r>
              <a:rPr lang="el-GR" sz="1400" dirty="0"/>
              <a:t>: Κυβέρνηση, Κοινοβούλιο, Κόμματα, ΜΜΕ</a:t>
            </a:r>
          </a:p>
          <a:p>
            <a:pPr marL="0" indent="0" algn="just">
              <a:lnSpc>
                <a:spcPct val="150000"/>
              </a:lnSpc>
              <a:buNone/>
            </a:pPr>
            <a:endParaRPr lang="el-GR" sz="1400" dirty="0"/>
          </a:p>
          <a:p>
            <a:pPr marL="0" indent="0" algn="just">
              <a:lnSpc>
                <a:spcPct val="150000"/>
              </a:lnSpc>
              <a:buNone/>
            </a:pPr>
            <a:r>
              <a:rPr lang="el-GR" sz="1400" dirty="0"/>
              <a:t>Σε αυτό το περιβάλλον, αξιολογείται αρνητικά τόσο το Κράτος Δικαίου όσο και </a:t>
            </a:r>
            <a:r>
              <a:rPr lang="el-GR" sz="1400" dirty="0">
                <a:effectLst>
                  <a:outerShdw blurRad="38100" dist="38100" dir="2700000" algn="tl">
                    <a:srgbClr val="000000">
                      <a:alpha val="43137"/>
                    </a:srgbClr>
                  </a:outerShdw>
                </a:effectLst>
              </a:rPr>
              <a:t>το σύστημα απονομής Δικαιοσύνης </a:t>
            </a:r>
            <a:r>
              <a:rPr lang="el-GR" sz="1400" dirty="0"/>
              <a:t>στις δύο βασικές διαστάσεις του: </a:t>
            </a:r>
            <a:r>
              <a:rPr lang="el-GR" sz="1400" dirty="0">
                <a:effectLst>
                  <a:outerShdw blurRad="38100" dist="38100" dir="2700000" algn="tl">
                    <a:srgbClr val="000000">
                      <a:alpha val="43137"/>
                    </a:srgbClr>
                  </a:outerShdw>
                </a:effectLst>
              </a:rPr>
              <a:t>δεν θεωρείται ούτε αποτελεσματικό ούτε αμερόληπτο</a:t>
            </a:r>
          </a:p>
          <a:p>
            <a:pPr marL="0" indent="0" algn="just">
              <a:lnSpc>
                <a:spcPct val="150000"/>
              </a:lnSpc>
              <a:buNone/>
            </a:pPr>
            <a:r>
              <a:rPr lang="el-GR" sz="1400" dirty="0"/>
              <a:t>Οι αξιολογήσεις των πολιτών </a:t>
            </a:r>
            <a:r>
              <a:rPr lang="el-GR" sz="1400" dirty="0">
                <a:effectLst>
                  <a:outerShdw blurRad="38100" dist="38100" dir="2700000" algn="tl">
                    <a:srgbClr val="000000">
                      <a:alpha val="43137"/>
                    </a:srgbClr>
                  </a:outerShdw>
                </a:effectLst>
              </a:rPr>
              <a:t>επιδεινώνονται από το έλλειμμα εμπιστοσύνης στο πολιτικό σύστημα</a:t>
            </a:r>
            <a:r>
              <a:rPr lang="el-GR" sz="1400" dirty="0"/>
              <a:t>.</a:t>
            </a:r>
          </a:p>
          <a:p>
            <a:pPr marL="0" indent="0" algn="just">
              <a:lnSpc>
                <a:spcPct val="150000"/>
              </a:lnSpc>
              <a:buNone/>
            </a:pPr>
            <a:r>
              <a:rPr lang="el-GR" sz="1400" dirty="0" err="1"/>
              <a:t>Εξού</a:t>
            </a:r>
            <a:r>
              <a:rPr lang="el-GR" sz="1400" dirty="0"/>
              <a:t> και η αντίληψη ότι σε ευαίσθητες υποθέσεις δημοσίου ενδιαφέροντος η συγκάλυψη υπερτερεί της απόδοσης ευθυνών, αλλά και ότι η Δικαιοσύνη χρειάζεται σοβαρές μεταρρυθμίσεις</a:t>
            </a:r>
          </a:p>
          <a:p>
            <a:pPr marL="0" indent="0" algn="just">
              <a:lnSpc>
                <a:spcPct val="150000"/>
              </a:lnSpc>
              <a:buNone/>
            </a:pPr>
            <a:endParaRPr lang="el-GR" sz="1400" dirty="0"/>
          </a:p>
          <a:p>
            <a:pPr marL="0" indent="0" algn="just">
              <a:lnSpc>
                <a:spcPct val="150000"/>
              </a:lnSpc>
              <a:buNone/>
            </a:pPr>
            <a:r>
              <a:rPr lang="el-GR" sz="1400" dirty="0"/>
              <a:t>Επιπλέον, οι ενδείξεις πως υπάρχει και μια μειοψηφική αλλά αυξανόμενη κοινωνική προδιάθεση για αυταρχικές λύσεις είναι κάθε άλλο από παρήγορες</a:t>
            </a:r>
          </a:p>
          <a:p>
            <a:pPr marL="0" indent="0" algn="just">
              <a:lnSpc>
                <a:spcPct val="150000"/>
              </a:lnSpc>
              <a:buNone/>
            </a:pPr>
            <a:r>
              <a:rPr lang="el-GR" sz="1400" dirty="0"/>
              <a:t>Επείγει, επομένως, η αποκατάσταση του κύρους της Δικαιοσύνης και του Κράτους Δικαίου όσο και </a:t>
            </a:r>
            <a:r>
              <a:rPr lang="el-GR" sz="1400" dirty="0">
                <a:effectLst>
                  <a:outerShdw blurRad="38100" dist="38100" dir="2700000" algn="tl">
                    <a:srgbClr val="000000">
                      <a:alpha val="43137"/>
                    </a:srgbClr>
                  </a:outerShdw>
                </a:effectLst>
              </a:rPr>
              <a:t>της εμπιστοσύνης στο πολιτικό και θεσμικό μας οικοδόμημα</a:t>
            </a:r>
            <a:r>
              <a:rPr lang="el-GR" sz="1400" dirty="0"/>
              <a:t>. Είναι όρος προάσπισης της Δημοκρατίας.</a:t>
            </a:r>
          </a:p>
          <a:p>
            <a:pPr marL="0" indent="0" algn="just">
              <a:lnSpc>
                <a:spcPct val="150000"/>
              </a:lnSpc>
              <a:buNone/>
            </a:pPr>
            <a:endParaRPr lang="el-GR" sz="1400" dirty="0"/>
          </a:p>
        </p:txBody>
      </p:sp>
      <p:sp>
        <p:nvSpPr>
          <p:cNvPr id="3" name="Title 2">
            <a:extLst>
              <a:ext uri="{FF2B5EF4-FFF2-40B4-BE49-F238E27FC236}">
                <a16:creationId xmlns:a16="http://schemas.microsoft.com/office/drawing/2014/main" id="{A75045D4-EBFC-00BE-5876-0E04B090D18B}"/>
              </a:ext>
            </a:extLst>
          </p:cNvPr>
          <p:cNvSpPr>
            <a:spLocks noGrp="1"/>
          </p:cNvSpPr>
          <p:nvPr>
            <p:ph type="title"/>
          </p:nvPr>
        </p:nvSpPr>
        <p:spPr>
          <a:xfrm>
            <a:off x="47328" y="357925"/>
            <a:ext cx="11377264" cy="432048"/>
          </a:xfrm>
        </p:spPr>
        <p:txBody>
          <a:bodyPr>
            <a:noAutofit/>
          </a:bodyPr>
          <a:lstStyle/>
          <a:p>
            <a:r>
              <a:rPr lang="el-GR" sz="2200" dirty="0"/>
              <a:t>Συνοψίζοντας…</a:t>
            </a:r>
          </a:p>
        </p:txBody>
      </p:sp>
      <p:sp>
        <p:nvSpPr>
          <p:cNvPr id="4" name="Slide Number Placeholder 4">
            <a:extLst>
              <a:ext uri="{FF2B5EF4-FFF2-40B4-BE49-F238E27FC236}">
                <a16:creationId xmlns:a16="http://schemas.microsoft.com/office/drawing/2014/main" id="{F6AB946E-62D9-88BF-E87B-C3649FE59351}"/>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10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arn(inVertical)">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barn(inVertical)">
                                      <p:cBhvr>
                                        <p:cTn id="26" dur="500"/>
                                        <p:tgtEl>
                                          <p:spTgt spid="2">
                                            <p:txEl>
                                              <p:pRg st="7" end="7"/>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barn(inVertical)">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4ABB3A-1F79-AB0F-AD06-4BBB5C49E9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82C711-5A3F-EFDC-4E30-F96A347DA7FE}"/>
              </a:ext>
            </a:extLst>
          </p:cNvPr>
          <p:cNvSpPr>
            <a:spLocks noGrp="1"/>
          </p:cNvSpPr>
          <p:nvPr>
            <p:ph type="ctrTitle"/>
          </p:nvPr>
        </p:nvSpPr>
        <p:spPr>
          <a:xfrm>
            <a:off x="567011" y="2394268"/>
            <a:ext cx="6896100" cy="2387600"/>
          </a:xfrm>
        </p:spPr>
        <p:txBody>
          <a:bodyPr anchor="ctr">
            <a:noAutofit/>
          </a:bodyPr>
          <a:lstStyle/>
          <a:p>
            <a:pPr algn="l">
              <a:lnSpc>
                <a:spcPct val="100000"/>
              </a:lnSpc>
            </a:pPr>
            <a:r>
              <a:rPr lang="el-GR" sz="3600" dirty="0">
                <a:solidFill>
                  <a:schemeClr val="accent1"/>
                </a:solidFill>
                <a:effectLst>
                  <a:outerShdw blurRad="38100" dist="38100" dir="2700000" algn="tl">
                    <a:srgbClr val="000000">
                      <a:alpha val="43137"/>
                    </a:srgbClr>
                  </a:outerShdw>
                </a:effectLst>
              </a:rPr>
              <a:t>Πανελλαδική Έρευνα Κοινής Γνώμης για το Κράτος Δικαίου</a:t>
            </a:r>
            <a:br>
              <a:rPr lang="el-GR" sz="3600" dirty="0">
                <a:solidFill>
                  <a:schemeClr val="accent1"/>
                </a:solidFill>
                <a:effectLst>
                  <a:outerShdw blurRad="38100" dist="38100" dir="2700000" algn="tl">
                    <a:srgbClr val="000000">
                      <a:alpha val="43137"/>
                    </a:srgbClr>
                  </a:outerShdw>
                </a:effectLst>
              </a:rPr>
            </a:br>
            <a:r>
              <a:rPr lang="el-GR" sz="3600" dirty="0">
                <a:solidFill>
                  <a:srgbClr val="C00000"/>
                </a:solidFill>
                <a:effectLst>
                  <a:outerShdw blurRad="38100" dist="38100" dir="2700000" algn="tl">
                    <a:srgbClr val="000000">
                      <a:alpha val="43137"/>
                    </a:srgbClr>
                  </a:outerShdw>
                </a:effectLst>
              </a:rPr>
              <a:t>Παρουσίαση</a:t>
            </a:r>
            <a:endParaRPr lang="el-GR" sz="2400" dirty="0">
              <a:solidFill>
                <a:srgbClr val="C00000"/>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FD3A8C05-1EE9-7105-1A5F-91DB546764B1}"/>
              </a:ext>
            </a:extLst>
          </p:cNvPr>
          <p:cNvSpPr>
            <a:spLocks noGrp="1"/>
          </p:cNvSpPr>
          <p:nvPr>
            <p:ph type="subTitle" idx="1"/>
          </p:nvPr>
        </p:nvSpPr>
        <p:spPr>
          <a:xfrm>
            <a:off x="653274" y="5437838"/>
            <a:ext cx="6552662" cy="1237218"/>
          </a:xfrm>
        </p:spPr>
        <p:txBody>
          <a:bodyPr/>
          <a:lstStyle/>
          <a:p>
            <a:pPr algn="l"/>
            <a:r>
              <a:rPr lang="el-GR" dirty="0">
                <a:solidFill>
                  <a:schemeClr val="accent1"/>
                </a:solidFill>
              </a:rPr>
              <a:t>Ιανουάριος 2025</a:t>
            </a:r>
          </a:p>
        </p:txBody>
      </p:sp>
      <p:pic>
        <p:nvPicPr>
          <p:cNvPr id="14" name="Picture 13" descr="A group of colorful lights&#10;&#10;Description automatically generated">
            <a:extLst>
              <a:ext uri="{FF2B5EF4-FFF2-40B4-BE49-F238E27FC236}">
                <a16:creationId xmlns:a16="http://schemas.microsoft.com/office/drawing/2014/main" id="{357A10A0-C79B-91D3-29E5-A298A42CB3D6}"/>
              </a:ext>
            </a:extLst>
          </p:cNvPr>
          <p:cNvPicPr>
            <a:picLocks noChangeAspect="1"/>
          </p:cNvPicPr>
          <p:nvPr/>
        </p:nvPicPr>
        <p:blipFill rotWithShape="1">
          <a:blip r:embed="rId2">
            <a:extLst>
              <a:ext uri="{28A0092B-C50C-407E-A947-70E740481C1C}">
                <a14:useLocalDpi xmlns:a14="http://schemas.microsoft.com/office/drawing/2010/main" val="0"/>
              </a:ext>
            </a:extLst>
          </a:blip>
          <a:srcRect l="11052" r="9950" b="3"/>
          <a:stretch/>
        </p:blipFill>
        <p:spPr>
          <a:xfrm>
            <a:off x="7574103" y="2049433"/>
            <a:ext cx="2040674" cy="2040674"/>
          </a:xfrm>
          <a:custGeom>
            <a:avLst/>
            <a:gdLst/>
            <a:ahLst/>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pic>
      <p:pic>
        <p:nvPicPr>
          <p:cNvPr id="15" name="Picture 14" descr="A triangle shaped neon lights&#10;&#10;Description automatically generated with medium confidence">
            <a:extLst>
              <a:ext uri="{FF2B5EF4-FFF2-40B4-BE49-F238E27FC236}">
                <a16:creationId xmlns:a16="http://schemas.microsoft.com/office/drawing/2014/main" id="{720F9914-C435-BCBF-02E4-87387EAAEA2C}"/>
              </a:ext>
            </a:extLst>
          </p:cNvPr>
          <p:cNvPicPr>
            <a:picLocks noChangeAspect="1"/>
          </p:cNvPicPr>
          <p:nvPr/>
        </p:nvPicPr>
        <p:blipFill rotWithShape="1">
          <a:blip r:embed="rId3">
            <a:extLst>
              <a:ext uri="{28A0092B-C50C-407E-A947-70E740481C1C}">
                <a14:useLocalDpi xmlns:a14="http://schemas.microsoft.com/office/drawing/2010/main" val="0"/>
              </a:ext>
            </a:extLst>
          </a:blip>
          <a:srcRect l="9764" r="12804" b="-5"/>
          <a:stretch/>
        </p:blipFill>
        <p:spPr>
          <a:xfrm>
            <a:off x="9140635" y="9"/>
            <a:ext cx="3051365" cy="3113305"/>
          </a:xfrm>
          <a:custGeom>
            <a:avLst/>
            <a:gdLst/>
            <a:ahLst/>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pic>
      <p:pic>
        <p:nvPicPr>
          <p:cNvPr id="16" name="Content Placeholder 4" descr="A group of neon lights in a triangle shape&#10;&#10;Description automatically generated">
            <a:extLst>
              <a:ext uri="{FF2B5EF4-FFF2-40B4-BE49-F238E27FC236}">
                <a16:creationId xmlns:a16="http://schemas.microsoft.com/office/drawing/2014/main" id="{B18001EC-3B33-CD6D-B98B-73F56F39A88D}"/>
              </a:ext>
            </a:extLst>
          </p:cNvPr>
          <p:cNvPicPr>
            <a:picLocks noChangeAspect="1"/>
          </p:cNvPicPr>
          <p:nvPr/>
        </p:nvPicPr>
        <p:blipFill rotWithShape="1">
          <a:blip r:embed="rId4">
            <a:extLst>
              <a:ext uri="{28A0092B-C50C-407E-A947-70E740481C1C}">
                <a14:useLocalDpi xmlns:a14="http://schemas.microsoft.com/office/drawing/2010/main" val="0"/>
              </a:ext>
            </a:extLst>
          </a:blip>
          <a:srcRect l="9243" r="8749" b="2"/>
          <a:stretch/>
        </p:blipFill>
        <p:spPr>
          <a:xfrm>
            <a:off x="8490856" y="3292673"/>
            <a:ext cx="3701143" cy="3565327"/>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spTree>
    <p:extLst>
      <p:ext uri="{BB962C8B-B14F-4D97-AF65-F5344CB8AC3E}">
        <p14:creationId xmlns:p14="http://schemas.microsoft.com/office/powerpoint/2010/main" val="162132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1178248"/>
            <a:ext cx="11646832" cy="5321827"/>
          </a:xfrm>
        </p:spPr>
        <p:txBody>
          <a:bodyPr>
            <a:normAutofit/>
          </a:bodyPr>
          <a:lstStyle/>
          <a:p>
            <a:pPr marL="0" indent="0" algn="just">
              <a:lnSpc>
                <a:spcPct val="150000"/>
              </a:lnSpc>
              <a:buNone/>
            </a:pPr>
            <a:r>
              <a:rPr lang="el-GR" sz="1400" dirty="0"/>
              <a:t>Η επικράτηση της δημοκρατίας στον κόσμο μοιάζει με «προφητεία» που σήμερα διαψεύδεται. </a:t>
            </a:r>
            <a:r>
              <a:rPr lang="el-GR" sz="1400" dirty="0">
                <a:effectLst>
                  <a:outerShdw blurRad="38100" dist="38100" dir="2700000" algn="tl">
                    <a:srgbClr val="000000">
                      <a:alpha val="43137"/>
                    </a:srgbClr>
                  </a:outerShdw>
                </a:effectLst>
              </a:rPr>
              <a:t>Αυταρχικές δυνάμεις κερδίζουν έδαφος</a:t>
            </a:r>
            <a:r>
              <a:rPr lang="el-GR" sz="1400" dirty="0"/>
              <a:t>, ακόμη και στην καρδιά των δυτικών δημοκρατιών.</a:t>
            </a:r>
          </a:p>
          <a:p>
            <a:pPr marL="0" indent="0" algn="just">
              <a:lnSpc>
                <a:spcPct val="150000"/>
              </a:lnSpc>
              <a:buNone/>
            </a:pPr>
            <a:r>
              <a:rPr lang="el-GR" sz="1400" dirty="0"/>
              <a:t>Το </a:t>
            </a:r>
            <a:r>
              <a:rPr lang="el-GR" sz="1400" dirty="0">
                <a:effectLst>
                  <a:outerShdw blurRad="38100" dist="38100" dir="2700000" algn="tl">
                    <a:srgbClr val="000000">
                      <a:alpha val="43137"/>
                    </a:srgbClr>
                  </a:outerShdw>
                </a:effectLst>
              </a:rPr>
              <a:t>Κράτος Δικαίου </a:t>
            </a:r>
            <a:r>
              <a:rPr lang="el-GR" sz="1400" dirty="0"/>
              <a:t>παραμένει </a:t>
            </a:r>
            <a:r>
              <a:rPr lang="el-GR" sz="1400" dirty="0">
                <a:effectLst>
                  <a:outerShdw blurRad="38100" dist="38100" dir="2700000" algn="tl">
                    <a:srgbClr val="000000">
                      <a:alpha val="43137"/>
                    </a:srgbClr>
                  </a:outerShdw>
                </a:effectLst>
              </a:rPr>
              <a:t>σημείο αναφοράς </a:t>
            </a:r>
            <a:r>
              <a:rPr lang="el-GR" sz="1400" dirty="0"/>
              <a:t>του μοντέλου της φιλελεύθερης δημοκρατίας, αλλά και τίθεται </a:t>
            </a:r>
            <a:r>
              <a:rPr lang="el-GR" sz="1400" dirty="0">
                <a:effectLst>
                  <a:outerShdw blurRad="38100" dist="38100" dir="2700000" algn="tl">
                    <a:srgbClr val="000000">
                      <a:alpha val="43137"/>
                    </a:srgbClr>
                  </a:outerShdw>
                </a:effectLst>
              </a:rPr>
              <a:t>εν αμφιβόλω</a:t>
            </a:r>
            <a:r>
              <a:rPr lang="el-GR" sz="1400" dirty="0"/>
              <a:t>.</a:t>
            </a:r>
          </a:p>
          <a:p>
            <a:pPr marL="0" indent="0" algn="just">
              <a:lnSpc>
                <a:spcPct val="150000"/>
              </a:lnSpc>
              <a:buNone/>
            </a:pPr>
            <a:r>
              <a:rPr lang="el-GR" sz="1400" dirty="0"/>
              <a:t>Ποιες </a:t>
            </a:r>
            <a:r>
              <a:rPr lang="el-GR" sz="1400" dirty="0">
                <a:effectLst>
                  <a:outerShdw blurRad="38100" dist="38100" dir="2700000" algn="tl">
                    <a:srgbClr val="000000">
                      <a:alpha val="43137"/>
                    </a:srgbClr>
                  </a:outerShdw>
                </a:effectLst>
              </a:rPr>
              <a:t>προκλήσεις</a:t>
            </a:r>
            <a:r>
              <a:rPr lang="el-GR" sz="1400" dirty="0"/>
              <a:t> αντιμετωπίζει και πώς θα μπορούσε να προσαρμοστεί στα </a:t>
            </a:r>
            <a:r>
              <a:rPr lang="el-GR" sz="1400" dirty="0">
                <a:effectLst>
                  <a:outerShdw blurRad="38100" dist="38100" dir="2700000" algn="tl">
                    <a:srgbClr val="000000">
                      <a:alpha val="43137"/>
                    </a:srgbClr>
                  </a:outerShdw>
                </a:effectLst>
              </a:rPr>
              <a:t>σύγχρονα δεδομένα</a:t>
            </a:r>
            <a:r>
              <a:rPr lang="el-GR" sz="1400" dirty="0"/>
              <a:t>;</a:t>
            </a:r>
          </a:p>
          <a:p>
            <a:pPr marL="0" indent="0" algn="just">
              <a:lnSpc>
                <a:spcPct val="150000"/>
              </a:lnSpc>
              <a:buNone/>
            </a:pPr>
            <a:endParaRPr lang="el-GR" sz="1400" dirty="0"/>
          </a:p>
          <a:p>
            <a:pPr marL="0" indent="0" algn="just">
              <a:lnSpc>
                <a:spcPct val="150000"/>
              </a:lnSpc>
              <a:buNone/>
            </a:pPr>
            <a:r>
              <a:rPr lang="el-GR" sz="1400" dirty="0"/>
              <a:t>Στην έρευνα που παρουσιάζουμε, διερευνάται αρχικά το </a:t>
            </a:r>
            <a:r>
              <a:rPr lang="el-GR" sz="1400" dirty="0">
                <a:effectLst>
                  <a:outerShdw blurRad="38100" dist="38100" dir="2700000" algn="tl">
                    <a:srgbClr val="000000">
                      <a:alpha val="43137"/>
                    </a:srgbClr>
                  </a:outerShdw>
                </a:effectLst>
              </a:rPr>
              <a:t>πώς αξιολογούν οι πολίτες την αντοχή των επιμέρους διαστάσεων του Κράτους Δικαίου</a:t>
            </a:r>
            <a:r>
              <a:rPr lang="el-GR" sz="1400" dirty="0"/>
              <a:t>, σε ένα περιβάλλον </a:t>
            </a:r>
            <a:r>
              <a:rPr lang="el-GR" sz="1400" dirty="0">
                <a:effectLst>
                  <a:outerShdw blurRad="38100" dist="38100" dir="2700000" algn="tl">
                    <a:srgbClr val="000000">
                      <a:alpha val="43137"/>
                    </a:srgbClr>
                  </a:outerShdw>
                </a:effectLst>
              </a:rPr>
              <a:t>κρίσης εμπιστοσύνης </a:t>
            </a:r>
            <a:r>
              <a:rPr lang="el-GR" sz="1400" dirty="0"/>
              <a:t>προς τους θεσμούς της Πολιτείας και της αντιπροσωπευτικής Δημοκρατίας.</a:t>
            </a:r>
          </a:p>
          <a:p>
            <a:pPr marL="0" indent="0" algn="just">
              <a:lnSpc>
                <a:spcPct val="150000"/>
              </a:lnSpc>
              <a:buNone/>
            </a:pPr>
            <a:r>
              <a:rPr lang="el-GR" sz="1400" dirty="0"/>
              <a:t>Στη συνέχεια, αξιολογείται </a:t>
            </a:r>
            <a:r>
              <a:rPr lang="el-GR" sz="1400" dirty="0">
                <a:effectLst>
                  <a:outerShdw blurRad="38100" dist="38100" dir="2700000" algn="tl">
                    <a:srgbClr val="000000">
                      <a:alpha val="43137"/>
                    </a:srgbClr>
                  </a:outerShdw>
                </a:effectLst>
              </a:rPr>
              <a:t>το σύστημα απονομής δικαιοσύνης στη χώρα μας </a:t>
            </a:r>
            <a:r>
              <a:rPr lang="el-GR" sz="1400" dirty="0"/>
              <a:t>γενικότερα, αλλά και ειδικά σε σχέση με σημαντικές υποθέσεις που απασχολούν τη δημόσια σφαίρα ή σε σχέση με πιθανές μεταρρυθμίσεις του.</a:t>
            </a:r>
          </a:p>
          <a:p>
            <a:pPr marL="0" indent="0" algn="just">
              <a:lnSpc>
                <a:spcPct val="150000"/>
              </a:lnSpc>
              <a:buNone/>
            </a:pPr>
            <a:r>
              <a:rPr lang="el-GR" sz="1400" dirty="0"/>
              <a:t>Τέλος, αποτυπώνεται η αίσθηση των πολιτών ως προς την </a:t>
            </a:r>
            <a:r>
              <a:rPr lang="el-GR" sz="1400" dirty="0">
                <a:effectLst>
                  <a:outerShdw blurRad="38100" dist="38100" dir="2700000" algn="tl">
                    <a:srgbClr val="000000">
                      <a:alpha val="43137"/>
                    </a:srgbClr>
                  </a:outerShdw>
                </a:effectLst>
              </a:rPr>
              <a:t>επίδραση της διεθνούς συγκυρίας </a:t>
            </a:r>
            <a:r>
              <a:rPr lang="el-GR" sz="1400" dirty="0"/>
              <a:t>σε ζητήματα που άπτονται του Κράτους Δικαίου.</a:t>
            </a:r>
          </a:p>
        </p:txBody>
      </p:sp>
      <p:sp>
        <p:nvSpPr>
          <p:cNvPr id="3" name="Title 2"/>
          <p:cNvSpPr>
            <a:spLocks noGrp="1"/>
          </p:cNvSpPr>
          <p:nvPr>
            <p:ph type="title"/>
          </p:nvPr>
        </p:nvSpPr>
        <p:spPr>
          <a:xfrm>
            <a:off x="47328" y="357925"/>
            <a:ext cx="11377264" cy="432048"/>
          </a:xfrm>
        </p:spPr>
        <p:txBody>
          <a:bodyPr>
            <a:noAutofit/>
          </a:bodyPr>
          <a:lstStyle/>
          <a:p>
            <a:r>
              <a:rPr lang="el-GR" sz="2200" dirty="0"/>
              <a:t>Το Κράτος Δικαίου στην Ελλάδα</a:t>
            </a:r>
          </a:p>
        </p:txBody>
      </p:sp>
      <p:sp>
        <p:nvSpPr>
          <p:cNvPr id="4" name="Slide Number Placeholder 4">
            <a:extLst>
              <a:ext uri="{FF2B5EF4-FFF2-40B4-BE49-F238E27FC236}">
                <a16:creationId xmlns:a16="http://schemas.microsoft.com/office/drawing/2014/main" id="{6796EB5E-FDAF-4FBC-9EE0-426BC9143DEF}"/>
              </a:ext>
            </a:extLst>
          </p:cNvPr>
          <p:cNvSpPr>
            <a:spLocks noGrp="1"/>
          </p:cNvSpPr>
          <p:nvPr>
            <p:ph type="sldNum" sz="quarter" idx="12"/>
          </p:nvPr>
        </p:nvSpPr>
        <p:spPr>
          <a:xfrm>
            <a:off x="9308056"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299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barn(inVertical)">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177CB-6ACE-1D41-3AA3-073EAD3DB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D0E13-CE0F-7B36-9BE6-BE82C16ECDAB}"/>
              </a:ext>
            </a:extLst>
          </p:cNvPr>
          <p:cNvSpPr>
            <a:spLocks noGrp="1"/>
          </p:cNvSpPr>
          <p:nvPr>
            <p:ph type="title"/>
          </p:nvPr>
        </p:nvSpPr>
        <p:spPr/>
        <p:txBody>
          <a:bodyPr/>
          <a:lstStyle/>
          <a:p>
            <a:r>
              <a:rPr lang="el-GR" dirty="0"/>
              <a:t>Άξονες Παρουσίασης</a:t>
            </a:r>
          </a:p>
        </p:txBody>
      </p:sp>
      <p:sp>
        <p:nvSpPr>
          <p:cNvPr id="3" name="Slide Number Placeholder 3">
            <a:extLst>
              <a:ext uri="{FF2B5EF4-FFF2-40B4-BE49-F238E27FC236}">
                <a16:creationId xmlns:a16="http://schemas.microsoft.com/office/drawing/2014/main" id="{6202E1EF-35CB-A063-68F2-1609C6F32F96}"/>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2CCFE162-1507-FE40-9C5A-71FB513DE3C8}"/>
              </a:ext>
            </a:extLst>
          </p:cNvPr>
          <p:cNvGraphicFramePr/>
          <p:nvPr>
            <p:extLst>
              <p:ext uri="{D42A27DB-BD31-4B8C-83A1-F6EECF244321}">
                <p14:modId xmlns:p14="http://schemas.microsoft.com/office/powerpoint/2010/main" val="52428611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77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0DA4-5A49-2B39-EBE2-F2CD477D8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47FD0-076E-5745-8BD4-1A6DC11E1859}"/>
              </a:ext>
            </a:extLst>
          </p:cNvPr>
          <p:cNvSpPr>
            <a:spLocks noGrp="1"/>
          </p:cNvSpPr>
          <p:nvPr>
            <p:ph type="title"/>
          </p:nvPr>
        </p:nvSpPr>
        <p:spPr/>
        <p:txBody>
          <a:bodyPr/>
          <a:lstStyle/>
          <a:p>
            <a:r>
              <a:rPr lang="el-GR" dirty="0"/>
              <a:t>Άξονες Παρουσίασης</a:t>
            </a:r>
          </a:p>
        </p:txBody>
      </p:sp>
      <p:sp>
        <p:nvSpPr>
          <p:cNvPr id="3" name="Slide Number Placeholder 3">
            <a:extLst>
              <a:ext uri="{FF2B5EF4-FFF2-40B4-BE49-F238E27FC236}">
                <a16:creationId xmlns:a16="http://schemas.microsoft.com/office/drawing/2014/main" id="{BF12D098-5068-35B4-4C93-2CF825C48EF0}"/>
              </a:ext>
            </a:extLst>
          </p:cNvPr>
          <p:cNvSpPr>
            <a:spLocks noGrp="1"/>
          </p:cNvSpPr>
          <p:nvPr>
            <p:ph type="sldNum" sz="quarter" idx="12"/>
          </p:nvPr>
        </p:nvSpPr>
        <p:spPr>
          <a:xfrm>
            <a:off x="9295024"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3B41EE61-37B5-E3C3-C43A-AAA76B5F5249}"/>
              </a:ext>
            </a:extLst>
          </p:cNvPr>
          <p:cNvGraphicFramePr/>
          <p:nvPr>
            <p:extLst>
              <p:ext uri="{D42A27DB-BD31-4B8C-83A1-F6EECF244321}">
                <p14:modId xmlns:p14="http://schemas.microsoft.com/office/powerpoint/2010/main" val="82980822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212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502BE-D455-BE0C-0DFA-5C99A1DC98A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845FF3-DDE5-D734-B60C-ED9AA230DB0C}"/>
              </a:ext>
            </a:extLst>
          </p:cNvPr>
          <p:cNvSpPr>
            <a:spLocks noGrp="1"/>
          </p:cNvSpPr>
          <p:nvPr>
            <p:ph type="sldNum" sz="quarter" idx="12"/>
          </p:nvPr>
        </p:nvSpPr>
        <p:spPr>
          <a:xfrm>
            <a:off x="9334690" y="64105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E880D371-41BC-84FD-DE24-6032F30E244E}"/>
              </a:ext>
            </a:extLst>
          </p:cNvPr>
          <p:cNvGraphicFramePr/>
          <p:nvPr>
            <p:extLst>
              <p:ext uri="{D42A27DB-BD31-4B8C-83A1-F6EECF244321}">
                <p14:modId xmlns:p14="http://schemas.microsoft.com/office/powerpoint/2010/main" val="3125205477"/>
              </p:ext>
            </p:extLst>
          </p:nvPr>
        </p:nvGraphicFramePr>
        <p:xfrm>
          <a:off x="195564" y="1649288"/>
          <a:ext cx="9176163" cy="4603732"/>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4B4CA822-4013-715A-ADA5-A0CFA4D85A91}"/>
              </a:ext>
            </a:extLst>
          </p:cNvPr>
          <p:cNvSpPr>
            <a:spLocks noGrp="1"/>
          </p:cNvSpPr>
          <p:nvPr>
            <p:ph type="title"/>
          </p:nvPr>
        </p:nvSpPr>
        <p:spPr/>
        <p:txBody>
          <a:bodyPr>
            <a:noAutofit/>
          </a:bodyPr>
          <a:lstStyle/>
          <a:p>
            <a:r>
              <a:rPr lang="el-GR" sz="2200" dirty="0"/>
              <a:t>Η οικογένεια, οι ένοπλες δυνάμεις και τα πανεπιστήμια είναι οι μόνοι θεσμοί που εμφανίζουν θετικό ισοζύγιο από την άποψη της εμπιστοσύνης των πολιτών</a:t>
            </a:r>
          </a:p>
        </p:txBody>
      </p:sp>
      <p:sp>
        <p:nvSpPr>
          <p:cNvPr id="9" name="TextBox 8">
            <a:extLst>
              <a:ext uri="{FF2B5EF4-FFF2-40B4-BE49-F238E27FC236}">
                <a16:creationId xmlns:a16="http://schemas.microsoft.com/office/drawing/2014/main" id="{A66FEBB1-A8AD-20E5-C1C5-CC7A761C1744}"/>
              </a:ext>
            </a:extLst>
          </p:cNvPr>
          <p:cNvSpPr txBox="1"/>
          <p:nvPr/>
        </p:nvSpPr>
        <p:spPr>
          <a:xfrm>
            <a:off x="-58343" y="1098381"/>
            <a:ext cx="119547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Calibri Light" panose="020F0302020204030204"/>
                <a:ea typeface="+mn-ea"/>
                <a:cs typeface="+mn-cs"/>
              </a:rPr>
              <a:t>‘Θα ήθελα να σας ρωτήσω, εσείς προσωπικά πόσο εμπιστεύεστε κάθε έναν από τους</a:t>
            </a:r>
            <a:r>
              <a:rPr kumimoji="0" lang="en-US" sz="1200" b="0"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Calibri Light" panose="020F0302020204030204"/>
                <a:ea typeface="+mn-ea"/>
                <a:cs typeface="+mn-cs"/>
              </a:rPr>
              <a:t> </a:t>
            </a:r>
            <a:r>
              <a:rPr kumimoji="0" lang="el-GR" sz="1200" b="0"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Calibri Light" panose="020F0302020204030204"/>
                <a:ea typeface="+mn-ea"/>
                <a:cs typeface="+mn-cs"/>
              </a:rPr>
              <a:t>παρακάτω θεσμούς; </a:t>
            </a:r>
            <a:endParaRPr kumimoji="0" lang="en-US" sz="1200" b="0"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Calibri Light" panose="020F0302020204030204"/>
                <a:ea typeface="+mn-ea"/>
                <a:cs typeface="+mn-cs"/>
              </a:rPr>
              <a:t>Χρησιμοποιήστε μια κλίμακα από το 1 ως το 5, όπου το 1 σημαίνει ότι δεν τον εμπιστεύομαι καθόλου και το 5 ότι τον εμπιστεύομαι απόλυτα.’</a:t>
            </a:r>
            <a:endParaRPr kumimoji="0" lang="el-GR" sz="1200" b="0" i="0" u="none" strike="noStrike" kern="1200" cap="none" spc="0" normalizeH="0" baseline="0" noProof="0" dirty="0">
              <a:ln>
                <a:noFill/>
              </a:ln>
              <a:solidFill>
                <a:srgbClr val="990033"/>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0AE8EC6E-F46D-7453-8D37-ED8713F62BB8}"/>
              </a:ext>
            </a:extLst>
          </p:cNvPr>
          <p:cNvGraphicFramePr>
            <a:graphicFrameLocks noGrp="1"/>
          </p:cNvGraphicFramePr>
          <p:nvPr>
            <p:extLst>
              <p:ext uri="{D42A27DB-BD31-4B8C-83A1-F6EECF244321}">
                <p14:modId xmlns:p14="http://schemas.microsoft.com/office/powerpoint/2010/main" val="3284094850"/>
              </p:ext>
            </p:extLst>
          </p:nvPr>
        </p:nvGraphicFramePr>
        <p:xfrm>
          <a:off x="9375011" y="1667759"/>
          <a:ext cx="2340173" cy="4419000"/>
        </p:xfrm>
        <a:graphic>
          <a:graphicData uri="http://schemas.openxmlformats.org/drawingml/2006/table">
            <a:tbl>
              <a:tblPr>
                <a:tableStyleId>{5C22544A-7EE6-4342-B048-85BDC9FD1C3A}</a:tableStyleId>
              </a:tblPr>
              <a:tblGrid>
                <a:gridCol w="761759">
                  <a:extLst>
                    <a:ext uri="{9D8B030D-6E8A-4147-A177-3AD203B41FA5}">
                      <a16:colId xmlns:a16="http://schemas.microsoft.com/office/drawing/2014/main" val="3748768310"/>
                    </a:ext>
                  </a:extLst>
                </a:gridCol>
                <a:gridCol w="789207">
                  <a:extLst>
                    <a:ext uri="{9D8B030D-6E8A-4147-A177-3AD203B41FA5}">
                      <a16:colId xmlns:a16="http://schemas.microsoft.com/office/drawing/2014/main" val="2828091014"/>
                    </a:ext>
                  </a:extLst>
                </a:gridCol>
                <a:gridCol w="789207">
                  <a:extLst>
                    <a:ext uri="{9D8B030D-6E8A-4147-A177-3AD203B41FA5}">
                      <a16:colId xmlns:a16="http://schemas.microsoft.com/office/drawing/2014/main" val="1430315523"/>
                    </a:ext>
                  </a:extLst>
                </a:gridCol>
              </a:tblGrid>
              <a:tr h="47004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Υψηλή εμπιστοσύνη (4+5)</a:t>
                      </a:r>
                    </a:p>
                  </a:txBody>
                  <a:tcPr marL="7620" marR="7620" marT="7620" marB="0" anchor="ctr">
                    <a:lnL w="12700" cmpd="sng">
                      <a:noFill/>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Χαμηλή εμπιστοσύνη (1+2)</a:t>
                      </a:r>
                    </a:p>
                  </a:txBody>
                  <a:tcPr marL="7620" marR="7620" marT="7620"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tx1"/>
                          </a:solidFill>
                          <a:effectLst/>
                          <a:latin typeface="Calibri" panose="020F0502020204030204" pitchFamily="34" charset="0"/>
                        </a:rPr>
                        <a:t>Ισοζύγιο</a:t>
                      </a:r>
                    </a:p>
                  </a:txBody>
                  <a:tcPr marL="7620" marR="7620" marT="7620" marB="0" anchor="ctr">
                    <a:lnL w="6350" cap="flat" cmpd="sng" algn="ctr">
                      <a:solidFill>
                        <a:srgbClr val="FF9900"/>
                      </a:solidFill>
                      <a:prstDash val="sysDash"/>
                      <a:round/>
                      <a:headEnd type="none" w="med" len="med"/>
                      <a:tailEnd type="none" w="med" len="med"/>
                    </a:lnL>
                    <a:lnR w="12700" cmpd="sng">
                      <a:noFill/>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23166818"/>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82</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chemeClr val="accent4">
                              <a:lumMod val="50000"/>
                            </a:schemeClr>
                          </a:solidFill>
                          <a:effectLst/>
                          <a:latin typeface="Calibri" panose="020F0502020204030204" pitchFamily="34" charset="0"/>
                        </a:rPr>
                        <a:t>+77</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825227059"/>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58</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18</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chemeClr val="accent4">
                              <a:lumMod val="50000"/>
                            </a:schemeClr>
                          </a:solidFill>
                          <a:effectLst/>
                          <a:latin typeface="Calibri" panose="020F0502020204030204" pitchFamily="34" charset="0"/>
                        </a:rPr>
                        <a:t>+40</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1413020"/>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45</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21</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400" b="1" i="0" u="none" strike="noStrike" dirty="0">
                          <a:solidFill>
                            <a:schemeClr val="accent4">
                              <a:lumMod val="50000"/>
                            </a:schemeClr>
                          </a:solidFill>
                          <a:effectLst/>
                          <a:latin typeface="Calibri" panose="020F0502020204030204" pitchFamily="34" charset="0"/>
                        </a:rPr>
                        <a:t>+24</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9452483"/>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36</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39</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-3</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61753973"/>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31</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38</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-7</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84432012"/>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22</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51</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-29</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77326006"/>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21</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45</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-24</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52477594"/>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19</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50</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-31</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872472674"/>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15</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69</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-54</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58430243"/>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13</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63</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-50</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822123244"/>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13</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65</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-52</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3488055"/>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8</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74</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-66</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2860316"/>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7</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72</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-65</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41881579"/>
                  </a:ext>
                </a:extLst>
              </a:tr>
              <a:tr h="282068">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6</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77</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-71</a:t>
                      </a:r>
                    </a:p>
                  </a:txBody>
                  <a:tcPr marL="9525" marR="9525" marT="9525" marB="0" anchor="ctr">
                    <a:lnL w="6350" cap="flat" cmpd="sng" algn="ctr">
                      <a:solidFill>
                        <a:srgbClr val="FF9900"/>
                      </a:solidFill>
                      <a:prstDash val="sysDash"/>
                      <a:round/>
                      <a:headEnd type="none" w="med" len="med"/>
                      <a:tailEnd type="none" w="med" len="med"/>
                    </a:lnL>
                    <a:lnR w="12700" cmpd="sng">
                      <a:noFill/>
                    </a:lnR>
                    <a:lnT w="6350" cap="flat" cmpd="sng" algn="ctr">
                      <a:solidFill>
                        <a:srgbClr val="FF9900"/>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1661219"/>
                  </a:ext>
                </a:extLst>
              </a:tr>
            </a:tbl>
          </a:graphicData>
        </a:graphic>
      </p:graphicFrame>
      <p:sp>
        <p:nvSpPr>
          <p:cNvPr id="3" name="TextBox 2">
            <a:extLst>
              <a:ext uri="{FF2B5EF4-FFF2-40B4-BE49-F238E27FC236}">
                <a16:creationId xmlns:a16="http://schemas.microsoft.com/office/drawing/2014/main" id="{6B276177-6A62-EFD6-66DE-E2F581767A37}"/>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6" name="Rectangle: Rounded Corners 5">
            <a:extLst>
              <a:ext uri="{FF2B5EF4-FFF2-40B4-BE49-F238E27FC236}">
                <a16:creationId xmlns:a16="http://schemas.microsoft.com/office/drawing/2014/main" id="{D6AAF494-D646-51E3-12B5-6CB626A7AB26}"/>
              </a:ext>
            </a:extLst>
          </p:cNvPr>
          <p:cNvSpPr/>
          <p:nvPr/>
        </p:nvSpPr>
        <p:spPr>
          <a:xfrm>
            <a:off x="10860360" y="2100405"/>
            <a:ext cx="927254" cy="905347"/>
          </a:xfrm>
          <a:prstGeom prst="roundRect">
            <a:avLst/>
          </a:prstGeom>
          <a:noFill/>
          <a:ln w="19050">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4">
                  <a:lumMod val="50000"/>
                </a:schemeClr>
              </a:solidFill>
              <a:effectLst>
                <a:outerShdw blurRad="38100" dist="38100" dir="2700000" algn="tl">
                  <a:srgbClr val="000000">
                    <a:alpha val="43137"/>
                  </a:srgbClr>
                </a:outerShdw>
              </a:effectLst>
            </a:endParaRPr>
          </a:p>
        </p:txBody>
      </p:sp>
      <p:sp>
        <p:nvSpPr>
          <p:cNvPr id="10" name="Left Brace 9">
            <a:extLst>
              <a:ext uri="{FF2B5EF4-FFF2-40B4-BE49-F238E27FC236}">
                <a16:creationId xmlns:a16="http://schemas.microsoft.com/office/drawing/2014/main" id="{98DECE94-584F-7A90-D9EF-26CF45DA13E4}"/>
              </a:ext>
            </a:extLst>
          </p:cNvPr>
          <p:cNvSpPr/>
          <p:nvPr/>
        </p:nvSpPr>
        <p:spPr>
          <a:xfrm>
            <a:off x="1356699" y="4932629"/>
            <a:ext cx="208044" cy="276084"/>
          </a:xfrm>
          <a:prstGeom prst="leftBrace">
            <a:avLst/>
          </a:prstGeom>
          <a:noFill/>
          <a:ln w="19050">
            <a:solidFill>
              <a:schemeClr val="accent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2AFFD5B-5933-7C14-FD9A-5380AA204B44}"/>
              </a:ext>
            </a:extLst>
          </p:cNvPr>
          <p:cNvSpPr/>
          <p:nvPr/>
        </p:nvSpPr>
        <p:spPr>
          <a:xfrm>
            <a:off x="27160" y="4778724"/>
            <a:ext cx="1206400" cy="570369"/>
          </a:xfrm>
          <a:prstGeom prst="round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1">
                    <a:lumMod val="50000"/>
                  </a:schemeClr>
                </a:solidFill>
                <a:effectLst>
                  <a:outerShdw blurRad="38100" dist="38100" dir="2700000" algn="tl">
                    <a:srgbClr val="000000">
                      <a:alpha val="43137"/>
                    </a:srgbClr>
                  </a:outerShdw>
                </a:effectLst>
              </a:rPr>
              <a:t>Δείκτης Πολιτικής Εμπιστοσύνης</a:t>
            </a:r>
            <a:endParaRPr lang="en-US" sz="1200" dirty="0">
              <a:solidFill>
                <a:schemeClr val="accent1">
                  <a:lumMod val="50000"/>
                </a:schemeClr>
              </a:solidFill>
              <a:effectLst>
                <a:outerShdw blurRad="38100" dist="38100" dir="2700000" algn="tl">
                  <a:srgbClr val="000000">
                    <a:alpha val="43137"/>
                  </a:srgbClr>
                </a:outerShdw>
              </a:effectLst>
            </a:endParaRPr>
          </a:p>
        </p:txBody>
      </p:sp>
      <p:sp>
        <p:nvSpPr>
          <p:cNvPr id="12" name="Rectangle: Rounded Corners 11">
            <a:extLst>
              <a:ext uri="{FF2B5EF4-FFF2-40B4-BE49-F238E27FC236}">
                <a16:creationId xmlns:a16="http://schemas.microsoft.com/office/drawing/2014/main" id="{7C1BC169-C894-B6D4-CAF4-C0B8E328D783}"/>
              </a:ext>
            </a:extLst>
          </p:cNvPr>
          <p:cNvSpPr/>
          <p:nvPr/>
        </p:nvSpPr>
        <p:spPr>
          <a:xfrm>
            <a:off x="10882267" y="4914523"/>
            <a:ext cx="863853" cy="371197"/>
          </a:xfrm>
          <a:prstGeom prst="round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347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p:bldP spid="6"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2BF37-A5C1-F1E3-3FCD-6791B74C8F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3B81D8-2A3F-55ED-5951-A37EA4D5D170}"/>
              </a:ext>
            </a:extLst>
          </p:cNvPr>
          <p:cNvSpPr>
            <a:spLocks noGrp="1"/>
          </p:cNvSpPr>
          <p:nvPr>
            <p:ph type="title"/>
          </p:nvPr>
        </p:nvSpPr>
        <p:spPr/>
        <p:txBody>
          <a:bodyPr>
            <a:normAutofit/>
          </a:bodyPr>
          <a:lstStyle/>
          <a:p>
            <a:r>
              <a:rPr lang="el-GR" sz="2200" dirty="0"/>
              <a:t>Εμπιστοσύνη σε θεσμούς </a:t>
            </a:r>
            <a:br>
              <a:rPr lang="el-GR" sz="2200" dirty="0"/>
            </a:br>
            <a:r>
              <a:rPr lang="el-GR" sz="1600" dirty="0"/>
              <a:t>Διαχρονικά στοιχεία – Υψηλή εμπιστοσύνη (4+5)</a:t>
            </a:r>
          </a:p>
        </p:txBody>
      </p:sp>
      <p:graphicFrame>
        <p:nvGraphicFramePr>
          <p:cNvPr id="10" name="Content Placeholder 9">
            <a:extLst>
              <a:ext uri="{FF2B5EF4-FFF2-40B4-BE49-F238E27FC236}">
                <a16:creationId xmlns:a16="http://schemas.microsoft.com/office/drawing/2014/main" id="{8890C987-B6A0-09B7-34B5-127128CC0B51}"/>
              </a:ext>
            </a:extLst>
          </p:cNvPr>
          <p:cNvGraphicFramePr>
            <a:graphicFrameLocks noGrp="1"/>
          </p:cNvGraphicFramePr>
          <p:nvPr>
            <p:ph idx="1"/>
            <p:extLst>
              <p:ext uri="{D42A27DB-BD31-4B8C-83A1-F6EECF244321}">
                <p14:modId xmlns:p14="http://schemas.microsoft.com/office/powerpoint/2010/main" val="523532839"/>
              </p:ext>
            </p:extLst>
          </p:nvPr>
        </p:nvGraphicFramePr>
        <p:xfrm>
          <a:off x="829397" y="1491241"/>
          <a:ext cx="10533206" cy="4493923"/>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4">
            <a:extLst>
              <a:ext uri="{FF2B5EF4-FFF2-40B4-BE49-F238E27FC236}">
                <a16:creationId xmlns:a16="http://schemas.microsoft.com/office/drawing/2014/main" id="{5CFB5DA1-9A78-D4FA-7FE8-A6CAB2A69FDF}"/>
              </a:ext>
            </a:extLst>
          </p:cNvPr>
          <p:cNvSpPr>
            <a:spLocks noGrp="1"/>
          </p:cNvSpPr>
          <p:nvPr>
            <p:ph type="sldNum" sz="quarter" idx="12"/>
          </p:nvPr>
        </p:nvSpPr>
        <p:spPr>
          <a:xfrm>
            <a:off x="9329465" y="64063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761FAF7-EEC1-D05D-81E2-BD6ABBF56D32}"/>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3" name="TextBox 2">
            <a:extLst>
              <a:ext uri="{FF2B5EF4-FFF2-40B4-BE49-F238E27FC236}">
                <a16:creationId xmlns:a16="http://schemas.microsoft.com/office/drawing/2014/main" id="{E573B732-4702-75F1-9E0A-F95F33BF5333}"/>
              </a:ext>
            </a:extLst>
          </p:cNvPr>
          <p:cNvSpPr txBox="1"/>
          <p:nvPr/>
        </p:nvSpPr>
        <p:spPr>
          <a:xfrm>
            <a:off x="1076960" y="6011069"/>
            <a:ext cx="9184640" cy="400110"/>
          </a:xfrm>
          <a:prstGeom prst="rect">
            <a:avLst/>
          </a:prstGeom>
          <a:noFill/>
        </p:spPr>
        <p:txBody>
          <a:bodyPr wrap="square" rtlCol="0">
            <a:spAutoFit/>
          </a:bodyPr>
          <a:lstStyle/>
          <a:p>
            <a:r>
              <a:rPr lang="el-GR" sz="1000" b="1" dirty="0"/>
              <a:t>*Πηγή: ΤΙ ΠΙΣΤΕΥΟΥΝ ΟΙ ΕΛΛΗΝΕΣ - ΜΕΡΟΣ Α΄ ΣΥΓΧΡΟΝΕΣ ΠΡΟΚΛΗΣΕΙΣ, ΠΛΑΙΣΙΟ ΑΞΙΩΝ, ΘΕΣΜΟΙ ΚΑΙ ΟΜΑΔΕΣ ΕΙΔΙΚΟΥ ΕΝΔΙΑΦΕΡΟΝΤΟΣ</a:t>
            </a:r>
          </a:p>
          <a:p>
            <a:r>
              <a:rPr lang="el-GR" sz="1000" b="1" dirty="0"/>
              <a:t>ΑΠΡΙΛΙΟΣ 2024, </a:t>
            </a:r>
            <a:r>
              <a:rPr lang="el-GR" sz="1000" b="1" dirty="0" err="1"/>
              <a:t>ΔΙΑΝΕΟΣΙΣ</a:t>
            </a:r>
            <a:endParaRPr lang="el-GR" sz="1000" b="1" dirty="0"/>
          </a:p>
        </p:txBody>
      </p:sp>
      <p:sp>
        <p:nvSpPr>
          <p:cNvPr id="5" name="Rectangle: Rounded Corners 4">
            <a:extLst>
              <a:ext uri="{FF2B5EF4-FFF2-40B4-BE49-F238E27FC236}">
                <a16:creationId xmlns:a16="http://schemas.microsoft.com/office/drawing/2014/main" id="{0A892FE6-BCD8-4601-1C28-D932D1DC1266}"/>
              </a:ext>
            </a:extLst>
          </p:cNvPr>
          <p:cNvSpPr/>
          <p:nvPr/>
        </p:nvSpPr>
        <p:spPr>
          <a:xfrm>
            <a:off x="3250194" y="3721414"/>
            <a:ext cx="501763" cy="346615"/>
          </a:xfrm>
          <a:prstGeom prst="roundRect">
            <a:avLst/>
          </a:prstGeom>
          <a:noFill/>
          <a:ln w="19050">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4">
                    <a:lumMod val="50000"/>
                  </a:schemeClr>
                </a:solidFill>
                <a:effectLst>
                  <a:outerShdw blurRad="38100" dist="38100" dir="2700000" algn="tl">
                    <a:srgbClr val="000000">
                      <a:alpha val="43137"/>
                    </a:srgbClr>
                  </a:outerShdw>
                </a:effectLst>
              </a:rPr>
              <a:t>+6</a:t>
            </a:r>
            <a:endParaRPr lang="en-US" sz="1200" dirty="0">
              <a:solidFill>
                <a:schemeClr val="accent4">
                  <a:lumMod val="50000"/>
                </a:schemeClr>
              </a:solidFill>
              <a:effectLst>
                <a:outerShdw blurRad="38100" dist="38100" dir="2700000" algn="tl">
                  <a:srgbClr val="000000">
                    <a:alpha val="43137"/>
                  </a:srgbClr>
                </a:outerShdw>
              </a:effectLst>
            </a:endParaRPr>
          </a:p>
        </p:txBody>
      </p:sp>
      <p:sp>
        <p:nvSpPr>
          <p:cNvPr id="7" name="Rectangle: Rounded Corners 6">
            <a:extLst>
              <a:ext uri="{FF2B5EF4-FFF2-40B4-BE49-F238E27FC236}">
                <a16:creationId xmlns:a16="http://schemas.microsoft.com/office/drawing/2014/main" id="{58997140-E4A2-4890-B22B-FCD995379C3F}"/>
              </a:ext>
            </a:extLst>
          </p:cNvPr>
          <p:cNvSpPr/>
          <p:nvPr/>
        </p:nvSpPr>
        <p:spPr>
          <a:xfrm>
            <a:off x="6009992" y="4288332"/>
            <a:ext cx="391611" cy="285184"/>
          </a:xfrm>
          <a:prstGeom prst="round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1">
                    <a:lumMod val="50000"/>
                  </a:schemeClr>
                </a:solidFill>
                <a:effectLst>
                  <a:outerShdw blurRad="38100" dist="38100" dir="2700000" algn="tl">
                    <a:srgbClr val="000000">
                      <a:alpha val="43137"/>
                    </a:srgbClr>
                  </a:outerShdw>
                </a:effectLst>
              </a:rPr>
              <a:t>-6</a:t>
            </a:r>
            <a:endParaRPr lang="en-US" sz="1200" dirty="0">
              <a:solidFill>
                <a:schemeClr val="accent1">
                  <a:lumMod val="50000"/>
                </a:schemeClr>
              </a:solidFill>
              <a:effectLst>
                <a:outerShdw blurRad="38100" dist="38100" dir="2700000" algn="tl">
                  <a:srgbClr val="000000">
                    <a:alpha val="43137"/>
                  </a:srgbClr>
                </a:outerShdw>
              </a:effectLst>
            </a:endParaRPr>
          </a:p>
        </p:txBody>
      </p:sp>
      <p:sp>
        <p:nvSpPr>
          <p:cNvPr id="8" name="Rectangle: Rounded Corners 7">
            <a:extLst>
              <a:ext uri="{FF2B5EF4-FFF2-40B4-BE49-F238E27FC236}">
                <a16:creationId xmlns:a16="http://schemas.microsoft.com/office/drawing/2014/main" id="{D8B42204-CBB7-2CB3-2C00-92EA691F1EA0}"/>
              </a:ext>
            </a:extLst>
          </p:cNvPr>
          <p:cNvSpPr/>
          <p:nvPr/>
        </p:nvSpPr>
        <p:spPr>
          <a:xfrm>
            <a:off x="7851821" y="4430924"/>
            <a:ext cx="391611" cy="285184"/>
          </a:xfrm>
          <a:prstGeom prst="round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1">
                    <a:lumMod val="50000"/>
                  </a:schemeClr>
                </a:solidFill>
                <a:effectLst>
                  <a:outerShdw blurRad="38100" dist="38100" dir="2700000" algn="tl">
                    <a:srgbClr val="000000">
                      <a:alpha val="43137"/>
                    </a:srgbClr>
                  </a:outerShdw>
                </a:effectLst>
              </a:rPr>
              <a:t>-4</a:t>
            </a:r>
            <a:endParaRPr lang="en-US" sz="1200"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026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7C35E-C3B6-2485-85BA-109120C380A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E62D32-7090-6B70-C8A3-40B795D1B2EC}"/>
              </a:ext>
            </a:extLst>
          </p:cNvPr>
          <p:cNvSpPr>
            <a:spLocks noGrp="1"/>
          </p:cNvSpPr>
          <p:nvPr>
            <p:ph type="sldNum" sz="quarter" idx="12"/>
          </p:nvPr>
        </p:nvSpPr>
        <p:spPr>
          <a:xfrm>
            <a:off x="9329465" y="64063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4181D-6920-4594-9A5D-6CE56DC9F8B2}" type="slidenum">
              <a:rPr kumimoji="0" lang="en-US" sz="16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805F148C-0D04-7C04-591E-0F1716DFAF83}"/>
              </a:ext>
            </a:extLst>
          </p:cNvPr>
          <p:cNvGraphicFramePr/>
          <p:nvPr>
            <p:extLst>
              <p:ext uri="{D42A27DB-BD31-4B8C-83A1-F6EECF244321}">
                <p14:modId xmlns:p14="http://schemas.microsoft.com/office/powerpoint/2010/main" val="4081656093"/>
              </p:ext>
            </p:extLst>
          </p:nvPr>
        </p:nvGraphicFramePr>
        <p:xfrm>
          <a:off x="349472" y="1649288"/>
          <a:ext cx="9176163" cy="4603732"/>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0996C46D-2D46-2216-BA76-25361F7E5961}"/>
              </a:ext>
            </a:extLst>
          </p:cNvPr>
          <p:cNvSpPr>
            <a:spLocks noGrp="1"/>
          </p:cNvSpPr>
          <p:nvPr>
            <p:ph type="title"/>
          </p:nvPr>
        </p:nvSpPr>
        <p:spPr>
          <a:xfrm>
            <a:off x="283029" y="134403"/>
            <a:ext cx="11604171" cy="693115"/>
          </a:xfrm>
        </p:spPr>
        <p:txBody>
          <a:bodyPr>
            <a:normAutofit fontScale="90000"/>
          </a:bodyPr>
          <a:lstStyle/>
          <a:p>
            <a:r>
              <a:rPr lang="el-GR" sz="2200" dirty="0"/>
              <a:t>Από τις βασικές διαστάσεις του Κράτους Δικαίου, καμία δεν εμφανίζει θετικό ισοζύγιο απαντήσεων στο ερώτημα εάν διασφαλίζεται στη χώρα μας σήμερα</a:t>
            </a:r>
          </a:p>
        </p:txBody>
      </p:sp>
      <p:sp>
        <p:nvSpPr>
          <p:cNvPr id="9" name="TextBox 8">
            <a:extLst>
              <a:ext uri="{FF2B5EF4-FFF2-40B4-BE49-F238E27FC236}">
                <a16:creationId xmlns:a16="http://schemas.microsoft.com/office/drawing/2014/main" id="{E1DA7D9A-CB5C-4C85-3419-8AE49A6F604D}"/>
              </a:ext>
            </a:extLst>
          </p:cNvPr>
          <p:cNvSpPr txBox="1"/>
          <p:nvPr/>
        </p:nvSpPr>
        <p:spPr>
          <a:xfrm>
            <a:off x="-58343" y="1098381"/>
            <a:ext cx="119547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Calibri Light" panose="020F0302020204030204"/>
                <a:ea typeface="+mn-ea"/>
                <a:cs typeface="+mn-cs"/>
              </a:rPr>
              <a:t>‘Αυτό που λέμε Κράτος Δικαίου έχει ορισμένες διαστάσεις σαν αυτές που θα σας διαβάσω. Πόσο καλά πιστεύετε ότι διασφαλίζεται στην πράξη η καθεμιά από αυτές σήμερα στη χώρα μας; Χρησιμοποιήστε μια κλίμακα από το 1 ως το 5, όπου το 1 σημαίνει ότι δεν διασφαλίζεται στην πράξη καθόλου και το 5 ότι διασφαλίζεται στην πράξη πλήρως.’</a:t>
            </a:r>
            <a:endParaRPr kumimoji="0" lang="el-GR" sz="1200" b="0" i="0" u="none" strike="noStrike" kern="1200" cap="none" spc="0" normalizeH="0" baseline="0" noProof="0" dirty="0">
              <a:ln>
                <a:noFill/>
              </a:ln>
              <a:solidFill>
                <a:srgbClr val="990033"/>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0EC90EF0-6C8E-D918-E6DB-B5AB49C3B771}"/>
              </a:ext>
            </a:extLst>
          </p:cNvPr>
          <p:cNvGraphicFramePr>
            <a:graphicFrameLocks noGrp="1"/>
          </p:cNvGraphicFramePr>
          <p:nvPr>
            <p:extLst>
              <p:ext uri="{D42A27DB-BD31-4B8C-83A1-F6EECF244321}">
                <p14:modId xmlns:p14="http://schemas.microsoft.com/office/powerpoint/2010/main" val="4195687094"/>
              </p:ext>
            </p:extLst>
          </p:nvPr>
        </p:nvGraphicFramePr>
        <p:xfrm>
          <a:off x="9528920" y="1667758"/>
          <a:ext cx="2313609" cy="4419004"/>
        </p:xfrm>
        <a:graphic>
          <a:graphicData uri="http://schemas.openxmlformats.org/drawingml/2006/table">
            <a:tbl>
              <a:tblPr>
                <a:tableStyleId>{5C22544A-7EE6-4342-B048-85BDC9FD1C3A}</a:tableStyleId>
              </a:tblPr>
              <a:tblGrid>
                <a:gridCol w="771203">
                  <a:extLst>
                    <a:ext uri="{9D8B030D-6E8A-4147-A177-3AD203B41FA5}">
                      <a16:colId xmlns:a16="http://schemas.microsoft.com/office/drawing/2014/main" val="3771297319"/>
                    </a:ext>
                  </a:extLst>
                </a:gridCol>
                <a:gridCol w="771203">
                  <a:extLst>
                    <a:ext uri="{9D8B030D-6E8A-4147-A177-3AD203B41FA5}">
                      <a16:colId xmlns:a16="http://schemas.microsoft.com/office/drawing/2014/main" val="2274571310"/>
                    </a:ext>
                  </a:extLst>
                </a:gridCol>
                <a:gridCol w="771203">
                  <a:extLst>
                    <a:ext uri="{9D8B030D-6E8A-4147-A177-3AD203B41FA5}">
                      <a16:colId xmlns:a16="http://schemas.microsoft.com/office/drawing/2014/main" val="2909889375"/>
                    </a:ext>
                  </a:extLst>
                </a:gridCol>
              </a:tblGrid>
              <a:tr h="515846">
                <a:tc>
                  <a:txBody>
                    <a:bodyPr/>
                    <a:lstStyle/>
                    <a:p>
                      <a:pPr algn="ctr" fontAlgn="ctr"/>
                      <a:r>
                        <a:rPr lang="en-US" sz="1000" b="1" i="0" u="none" strike="noStrike" dirty="0">
                          <a:solidFill>
                            <a:schemeClr val="accent4">
                              <a:lumMod val="50000"/>
                            </a:schemeClr>
                          </a:solidFill>
                          <a:effectLst/>
                          <a:latin typeface="Calibri" panose="020F0502020204030204" pitchFamily="34" charset="0"/>
                        </a:rPr>
                        <a:t>Top2box</a:t>
                      </a:r>
                    </a:p>
                    <a:p>
                      <a:pPr algn="ctr" fontAlgn="ctr"/>
                      <a:r>
                        <a:rPr lang="el-GR" sz="1000" b="1" i="0" u="none" strike="noStrike" dirty="0">
                          <a:solidFill>
                            <a:schemeClr val="accent4">
                              <a:lumMod val="50000"/>
                            </a:schemeClr>
                          </a:solidFill>
                          <a:effectLst/>
                          <a:latin typeface="Calibri" panose="020F0502020204030204" pitchFamily="34" charset="0"/>
                        </a:rPr>
                        <a:t>(4+5)</a:t>
                      </a:r>
                    </a:p>
                  </a:txBody>
                  <a:tcPr marL="7620" marR="7620" marT="7620" marB="0" anchor="ctr">
                    <a:lnL w="12700" cmpd="sng">
                      <a:noFill/>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i="0" u="none" strike="noStrike" dirty="0">
                          <a:solidFill>
                            <a:schemeClr val="accent1">
                              <a:lumMod val="50000"/>
                            </a:schemeClr>
                          </a:solidFill>
                          <a:effectLst/>
                          <a:latin typeface="Calibri" panose="020F0502020204030204" pitchFamily="34" charset="0"/>
                        </a:rPr>
                        <a:t>Bottom2box</a:t>
                      </a:r>
                    </a:p>
                    <a:p>
                      <a:pPr algn="ctr" fontAlgn="ctr"/>
                      <a:r>
                        <a:rPr lang="el-GR" sz="1000" b="1" i="0" u="none" strike="noStrike" dirty="0">
                          <a:solidFill>
                            <a:schemeClr val="accent1">
                              <a:lumMod val="50000"/>
                            </a:schemeClr>
                          </a:solidFill>
                          <a:effectLst/>
                          <a:latin typeface="Calibri" panose="020F0502020204030204" pitchFamily="34" charset="0"/>
                        </a:rPr>
                        <a:t>(1+2)</a:t>
                      </a:r>
                    </a:p>
                  </a:txBody>
                  <a:tcPr marL="7620" marR="7620" marT="7620"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tx1"/>
                          </a:solidFill>
                          <a:effectLst/>
                          <a:latin typeface="Calibri" panose="020F0502020204030204" pitchFamily="34" charset="0"/>
                        </a:rPr>
                        <a:t>Ισοζύγιο</a:t>
                      </a:r>
                    </a:p>
                  </a:txBody>
                  <a:tcPr marL="7620" marR="7620" marT="7620"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12700" cmpd="sng">
                      <a:noFill/>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23166818"/>
                  </a:ext>
                </a:extLst>
              </a:tr>
              <a:tr h="557594">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23</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46</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-23</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825227059"/>
                  </a:ext>
                </a:extLst>
              </a:tr>
              <a:tr h="557594">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21</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50</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-29</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1413020"/>
                  </a:ext>
                </a:extLst>
              </a:tr>
              <a:tr h="557594">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18</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55</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-37</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9452483"/>
                  </a:ext>
                </a:extLst>
              </a:tr>
              <a:tr h="557594">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15</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54</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-39</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61753973"/>
                  </a:ext>
                </a:extLst>
              </a:tr>
              <a:tr h="557594">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14</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60</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-46</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84432012"/>
                  </a:ext>
                </a:extLst>
              </a:tr>
              <a:tr h="557594">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13</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60</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-47</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solidFill>
                        <a:srgbClr val="FF9900"/>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77326006"/>
                  </a:ext>
                </a:extLst>
              </a:tr>
              <a:tr h="557594">
                <a:tc>
                  <a:txBody>
                    <a:bodyPr/>
                    <a:lstStyle/>
                    <a:p>
                      <a:pPr algn="ctr" fontAlgn="ctr"/>
                      <a:r>
                        <a:rPr lang="el-GR" sz="1000" b="1" i="0" u="none" strike="noStrike" dirty="0">
                          <a:solidFill>
                            <a:schemeClr val="accent4">
                              <a:lumMod val="50000"/>
                            </a:schemeClr>
                          </a:solidFill>
                          <a:effectLst/>
                          <a:latin typeface="Calibri" panose="020F0502020204030204" pitchFamily="34" charset="0"/>
                        </a:rPr>
                        <a:t>9</a:t>
                      </a:r>
                    </a:p>
                  </a:txBody>
                  <a:tcPr marL="9525" marR="9525" marT="9525" marB="0" anchor="ctr">
                    <a:lnL w="12700" cmpd="sng">
                      <a:noFill/>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68</a:t>
                      </a:r>
                    </a:p>
                  </a:txBody>
                  <a:tcPr marL="9525" marR="9525" marT="9525" marB="0" anchor="ctr">
                    <a:lnL w="6350" cap="flat" cmpd="sng" algn="ctr">
                      <a:solidFill>
                        <a:srgbClr val="FF9900"/>
                      </a:solidFill>
                      <a:prstDash val="sysDash"/>
                      <a:round/>
                      <a:headEnd type="none" w="med" len="med"/>
                      <a:tailEnd type="none" w="med" len="med"/>
                    </a:lnL>
                    <a:lnR w="6350" cap="flat" cmpd="sng" algn="ctr">
                      <a:solidFill>
                        <a:srgbClr val="FF9900"/>
                      </a:solidFill>
                      <a:prstDash val="sysDash"/>
                      <a:round/>
                      <a:headEnd type="none" w="med" len="med"/>
                      <a:tailEnd type="none" w="med" len="med"/>
                    </a:lnR>
                    <a:lnT w="6350" cap="flat" cmpd="sng" algn="ctr">
                      <a:solidFill>
                        <a:srgbClr val="FF990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l-GR" sz="1000" b="1" i="0" u="none" strike="noStrike" dirty="0">
                          <a:solidFill>
                            <a:schemeClr val="accent1">
                              <a:lumMod val="50000"/>
                            </a:schemeClr>
                          </a:solidFill>
                          <a:effectLst/>
                          <a:latin typeface="Calibri" panose="020F0502020204030204" pitchFamily="34" charset="0"/>
                        </a:rPr>
                        <a:t>-59</a:t>
                      </a:r>
                    </a:p>
                  </a:txBody>
                  <a:tcPr marL="9525" marR="9525" marT="9525" marB="0" anchor="ctr">
                    <a:lnL w="6350" cap="flat" cmpd="sng" algn="ctr">
                      <a:solidFill>
                        <a:srgbClr val="FF9900"/>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rgbClr val="FF9900"/>
                      </a:solid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52477594"/>
                  </a:ext>
                </a:extLst>
              </a:tr>
            </a:tbl>
          </a:graphicData>
        </a:graphic>
      </p:graphicFrame>
      <p:sp>
        <p:nvSpPr>
          <p:cNvPr id="3" name="TextBox 2">
            <a:extLst>
              <a:ext uri="{FF2B5EF4-FFF2-40B4-BE49-F238E27FC236}">
                <a16:creationId xmlns:a16="http://schemas.microsoft.com/office/drawing/2014/main" id="{C55A83CB-55B6-7371-BF99-842A97FF1C5A}"/>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34815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43241-ACD1-72A4-A4D9-B73C25ADB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9BB6A-E92D-EC8C-F4A5-616A55628DAD}"/>
              </a:ext>
            </a:extLst>
          </p:cNvPr>
          <p:cNvSpPr>
            <a:spLocks noGrp="1"/>
          </p:cNvSpPr>
          <p:nvPr>
            <p:ph type="title"/>
          </p:nvPr>
        </p:nvSpPr>
        <p:spPr/>
        <p:txBody>
          <a:bodyPr>
            <a:normAutofit/>
          </a:bodyPr>
          <a:lstStyle/>
          <a:p>
            <a:r>
              <a:rPr lang="el-GR" sz="2200" dirty="0"/>
              <a:t>Διαστάσεις κράτους δικαίου (</a:t>
            </a:r>
            <a:r>
              <a:rPr lang="en-US" sz="2200" dirty="0"/>
              <a:t>Top2box)</a:t>
            </a:r>
            <a:br>
              <a:rPr lang="el-GR" sz="2200" dirty="0"/>
            </a:br>
            <a:r>
              <a:rPr lang="el-GR" sz="1400" dirty="0"/>
              <a:t>ανά πολιτική εμπιστοσύνη</a:t>
            </a:r>
          </a:p>
        </p:txBody>
      </p:sp>
      <p:graphicFrame>
        <p:nvGraphicFramePr>
          <p:cNvPr id="7" name="Content Placeholder 6">
            <a:extLst>
              <a:ext uri="{FF2B5EF4-FFF2-40B4-BE49-F238E27FC236}">
                <a16:creationId xmlns:a16="http://schemas.microsoft.com/office/drawing/2014/main" id="{95F8F0E9-B1B0-56E1-AC30-8342428A3DC5}"/>
              </a:ext>
            </a:extLst>
          </p:cNvPr>
          <p:cNvGraphicFramePr>
            <a:graphicFrameLocks noGrp="1"/>
          </p:cNvGraphicFramePr>
          <p:nvPr>
            <p:ph idx="1"/>
            <p:extLst>
              <p:ext uri="{D42A27DB-BD31-4B8C-83A1-F6EECF244321}">
                <p14:modId xmlns:p14="http://schemas.microsoft.com/office/powerpoint/2010/main" val="2589560690"/>
              </p:ext>
            </p:extLst>
          </p:nvPr>
        </p:nvGraphicFramePr>
        <p:xfrm>
          <a:off x="1677492" y="1500471"/>
          <a:ext cx="8815244" cy="460476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1071BA3-8D3C-CAAD-2BC7-AC6121FF825D}"/>
              </a:ext>
            </a:extLst>
          </p:cNvPr>
          <p:cNvSpPr>
            <a:spLocks noGrp="1"/>
          </p:cNvSpPr>
          <p:nvPr>
            <p:ph type="sldNum" sz="quarter" idx="12"/>
          </p:nvPr>
        </p:nvSpPr>
        <p:spPr/>
        <p:txBody>
          <a:bodyPr/>
          <a:lstStyle/>
          <a:p>
            <a:fld id="{4854181D-6920-4594-9A5D-6CE56DC9F8B2}" type="slidenum">
              <a:rPr lang="en-US" smtClean="0"/>
              <a:pPr/>
              <a:t>9</a:t>
            </a:fld>
            <a:endParaRPr lang="en-US" dirty="0"/>
          </a:p>
        </p:txBody>
      </p:sp>
      <p:sp>
        <p:nvSpPr>
          <p:cNvPr id="8" name="TextBox 7">
            <a:extLst>
              <a:ext uri="{FF2B5EF4-FFF2-40B4-BE49-F238E27FC236}">
                <a16:creationId xmlns:a16="http://schemas.microsoft.com/office/drawing/2014/main" id="{79CB0750-16D7-F97E-5673-E37F540008A3}"/>
              </a:ext>
            </a:extLst>
          </p:cNvPr>
          <p:cNvSpPr txBox="1"/>
          <p:nvPr/>
        </p:nvSpPr>
        <p:spPr>
          <a:xfrm>
            <a:off x="8508009" y="1146897"/>
            <a:ext cx="1856509" cy="246221"/>
          </a:xfrm>
          <a:prstGeom prst="rect">
            <a:avLst/>
          </a:prstGeom>
          <a:noFill/>
        </p:spPr>
        <p:txBody>
          <a:bodyPr wrap="square" rtlCol="0">
            <a:spAutoFit/>
          </a:bodyPr>
          <a:lstStyle/>
          <a:p>
            <a:r>
              <a:rPr lang="el-GR" sz="1000" dirty="0"/>
              <a:t>Υψηλή πολιτική εμπιστοσύνη</a:t>
            </a:r>
          </a:p>
        </p:txBody>
      </p:sp>
      <p:sp>
        <p:nvSpPr>
          <p:cNvPr id="9" name="TextBox 8">
            <a:extLst>
              <a:ext uri="{FF2B5EF4-FFF2-40B4-BE49-F238E27FC236}">
                <a16:creationId xmlns:a16="http://schemas.microsoft.com/office/drawing/2014/main" id="{D9E0B074-3F3F-85E5-ABD0-AB542DA79F30}"/>
              </a:ext>
            </a:extLst>
          </p:cNvPr>
          <p:cNvSpPr txBox="1"/>
          <p:nvPr/>
        </p:nvSpPr>
        <p:spPr>
          <a:xfrm>
            <a:off x="8267860" y="1145911"/>
            <a:ext cx="217056" cy="230909"/>
          </a:xfrm>
          <a:prstGeom prst="rect">
            <a:avLst/>
          </a:prstGeom>
          <a:solidFill>
            <a:schemeClr val="accent2"/>
          </a:solidFill>
        </p:spPr>
        <p:txBody>
          <a:bodyPr wrap="square" rtlCol="0">
            <a:spAutoFit/>
          </a:bodyPr>
          <a:lstStyle/>
          <a:p>
            <a:endParaRPr lang="el-GR" sz="1050" dirty="0"/>
          </a:p>
        </p:txBody>
      </p:sp>
      <p:sp>
        <p:nvSpPr>
          <p:cNvPr id="10" name="TextBox 9">
            <a:extLst>
              <a:ext uri="{FF2B5EF4-FFF2-40B4-BE49-F238E27FC236}">
                <a16:creationId xmlns:a16="http://schemas.microsoft.com/office/drawing/2014/main" id="{EE2EC02F-711A-31A5-D98D-25B90CDD59D4}"/>
              </a:ext>
            </a:extLst>
          </p:cNvPr>
          <p:cNvSpPr txBox="1"/>
          <p:nvPr/>
        </p:nvSpPr>
        <p:spPr>
          <a:xfrm>
            <a:off x="3857497" y="1154552"/>
            <a:ext cx="217056" cy="230909"/>
          </a:xfrm>
          <a:prstGeom prst="rect">
            <a:avLst/>
          </a:prstGeom>
          <a:solidFill>
            <a:schemeClr val="accent1"/>
          </a:solidFill>
        </p:spPr>
        <p:txBody>
          <a:bodyPr wrap="square" rtlCol="0">
            <a:spAutoFit/>
          </a:bodyPr>
          <a:lstStyle/>
          <a:p>
            <a:endParaRPr lang="el-GR" sz="1050" dirty="0"/>
          </a:p>
        </p:txBody>
      </p:sp>
      <p:sp>
        <p:nvSpPr>
          <p:cNvPr id="11" name="TextBox 10">
            <a:extLst>
              <a:ext uri="{FF2B5EF4-FFF2-40B4-BE49-F238E27FC236}">
                <a16:creationId xmlns:a16="http://schemas.microsoft.com/office/drawing/2014/main" id="{E0BCE7A8-AA56-513E-2A1D-13FFE297168D}"/>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3" name="TextBox 2">
            <a:extLst>
              <a:ext uri="{FF2B5EF4-FFF2-40B4-BE49-F238E27FC236}">
                <a16:creationId xmlns:a16="http://schemas.microsoft.com/office/drawing/2014/main" id="{3DA03395-53BD-A41A-416C-11B811788C81}"/>
              </a:ext>
            </a:extLst>
          </p:cNvPr>
          <p:cNvSpPr txBox="1"/>
          <p:nvPr/>
        </p:nvSpPr>
        <p:spPr>
          <a:xfrm>
            <a:off x="6235861" y="1155147"/>
            <a:ext cx="217056" cy="230909"/>
          </a:xfrm>
          <a:prstGeom prst="rect">
            <a:avLst/>
          </a:prstGeom>
          <a:solidFill>
            <a:schemeClr val="accent4">
              <a:lumMod val="50000"/>
            </a:schemeClr>
          </a:solidFill>
        </p:spPr>
        <p:txBody>
          <a:bodyPr wrap="square" rtlCol="0">
            <a:spAutoFit/>
          </a:bodyPr>
          <a:lstStyle/>
          <a:p>
            <a:endParaRPr lang="el-GR" sz="1050" dirty="0"/>
          </a:p>
        </p:txBody>
      </p:sp>
      <p:sp>
        <p:nvSpPr>
          <p:cNvPr id="5" name="TextBox 4">
            <a:extLst>
              <a:ext uri="{FF2B5EF4-FFF2-40B4-BE49-F238E27FC236}">
                <a16:creationId xmlns:a16="http://schemas.microsoft.com/office/drawing/2014/main" id="{FBF1B4AC-18C1-705A-FA37-19929D601815}"/>
              </a:ext>
            </a:extLst>
          </p:cNvPr>
          <p:cNvSpPr txBox="1"/>
          <p:nvPr/>
        </p:nvSpPr>
        <p:spPr>
          <a:xfrm>
            <a:off x="6514273" y="1139835"/>
            <a:ext cx="1753587" cy="246221"/>
          </a:xfrm>
          <a:prstGeom prst="rect">
            <a:avLst/>
          </a:prstGeom>
          <a:noFill/>
        </p:spPr>
        <p:txBody>
          <a:bodyPr wrap="square" rtlCol="0">
            <a:spAutoFit/>
          </a:bodyPr>
          <a:lstStyle/>
          <a:p>
            <a:r>
              <a:rPr lang="el-GR" sz="1000" dirty="0"/>
              <a:t>Σύνολο</a:t>
            </a:r>
          </a:p>
        </p:txBody>
      </p:sp>
      <p:sp>
        <p:nvSpPr>
          <p:cNvPr id="13" name="TextBox 12">
            <a:extLst>
              <a:ext uri="{FF2B5EF4-FFF2-40B4-BE49-F238E27FC236}">
                <a16:creationId xmlns:a16="http://schemas.microsoft.com/office/drawing/2014/main" id="{C326931C-A642-14FE-0F45-4FF828E64DDF}"/>
              </a:ext>
            </a:extLst>
          </p:cNvPr>
          <p:cNvSpPr txBox="1"/>
          <p:nvPr/>
        </p:nvSpPr>
        <p:spPr>
          <a:xfrm>
            <a:off x="4116119" y="1165911"/>
            <a:ext cx="1952170" cy="246221"/>
          </a:xfrm>
          <a:prstGeom prst="rect">
            <a:avLst/>
          </a:prstGeom>
          <a:noFill/>
        </p:spPr>
        <p:txBody>
          <a:bodyPr wrap="square">
            <a:spAutoFit/>
          </a:bodyPr>
          <a:lstStyle/>
          <a:p>
            <a:r>
              <a:rPr lang="el-GR" sz="1000" dirty="0"/>
              <a:t>Χαμηλή πολιτική εμπιστοσύνη</a:t>
            </a:r>
          </a:p>
        </p:txBody>
      </p:sp>
      <p:sp>
        <p:nvSpPr>
          <p:cNvPr id="6" name="Rectangle: Rounded Corners 5">
            <a:extLst>
              <a:ext uri="{FF2B5EF4-FFF2-40B4-BE49-F238E27FC236}">
                <a16:creationId xmlns:a16="http://schemas.microsoft.com/office/drawing/2014/main" id="{6FD491B8-AB9F-9375-B034-61A19220F9B7}"/>
              </a:ext>
            </a:extLst>
          </p:cNvPr>
          <p:cNvSpPr/>
          <p:nvPr/>
        </p:nvSpPr>
        <p:spPr>
          <a:xfrm>
            <a:off x="7506833" y="4837233"/>
            <a:ext cx="431128" cy="218079"/>
          </a:xfrm>
          <a:prstGeom prst="round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1">
                    <a:lumMod val="50000"/>
                  </a:schemeClr>
                </a:solidFill>
                <a:effectLst>
                  <a:outerShdw blurRad="38100" dist="38100" dir="2700000" algn="tl">
                    <a:srgbClr val="000000">
                      <a:alpha val="43137"/>
                    </a:srgbClr>
                  </a:outerShdw>
                </a:effectLst>
              </a:rPr>
              <a:t>49</a:t>
            </a:r>
            <a:endParaRPr lang="en-US" sz="1200" dirty="0">
              <a:solidFill>
                <a:schemeClr val="accent1">
                  <a:lumMod val="50000"/>
                </a:schemeClr>
              </a:solidFill>
              <a:effectLst>
                <a:outerShdw blurRad="38100" dist="38100" dir="2700000" algn="tl">
                  <a:srgbClr val="000000">
                    <a:alpha val="43137"/>
                  </a:srgbClr>
                </a:outerShdw>
              </a:effectLst>
            </a:endParaRPr>
          </a:p>
        </p:txBody>
      </p:sp>
      <p:cxnSp>
        <p:nvCxnSpPr>
          <p:cNvPr id="16" name="Straight Arrow Connector 15">
            <a:extLst>
              <a:ext uri="{FF2B5EF4-FFF2-40B4-BE49-F238E27FC236}">
                <a16:creationId xmlns:a16="http://schemas.microsoft.com/office/drawing/2014/main" id="{C87DA56D-6A07-325B-50A7-7A9DC76416FF}"/>
              </a:ext>
            </a:extLst>
          </p:cNvPr>
          <p:cNvCxnSpPr>
            <a:cxnSpLocks/>
          </p:cNvCxnSpPr>
          <p:nvPr/>
        </p:nvCxnSpPr>
        <p:spPr>
          <a:xfrm>
            <a:off x="4218915" y="4934139"/>
            <a:ext cx="3262540" cy="0"/>
          </a:xfrm>
          <a:prstGeom prst="straightConnector1">
            <a:avLst/>
          </a:prstGeom>
          <a:ln w="381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68E2C3-9067-445E-8741-A8FE479C0DAC}"/>
              </a:ext>
            </a:extLst>
          </p:cNvPr>
          <p:cNvCxnSpPr>
            <a:cxnSpLocks/>
          </p:cNvCxnSpPr>
          <p:nvPr/>
        </p:nvCxnSpPr>
        <p:spPr>
          <a:xfrm>
            <a:off x="4409038" y="5647848"/>
            <a:ext cx="2176489" cy="0"/>
          </a:xfrm>
          <a:prstGeom prst="straightConnector1">
            <a:avLst/>
          </a:prstGeom>
          <a:ln w="381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A867233-3714-2AA0-C46B-8FA0572EC655}"/>
              </a:ext>
            </a:extLst>
          </p:cNvPr>
          <p:cNvCxnSpPr>
            <a:cxnSpLocks/>
          </p:cNvCxnSpPr>
          <p:nvPr/>
        </p:nvCxnSpPr>
        <p:spPr>
          <a:xfrm>
            <a:off x="4172146" y="6280078"/>
            <a:ext cx="2413381" cy="0"/>
          </a:xfrm>
          <a:prstGeom prst="straightConnector1">
            <a:avLst/>
          </a:prstGeom>
          <a:ln w="381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4CED6926-6DA2-EDD0-D7B9-5DAF0E8E0DF2}"/>
              </a:ext>
            </a:extLst>
          </p:cNvPr>
          <p:cNvSpPr/>
          <p:nvPr/>
        </p:nvSpPr>
        <p:spPr>
          <a:xfrm>
            <a:off x="6677914" y="5538808"/>
            <a:ext cx="431128" cy="218079"/>
          </a:xfrm>
          <a:prstGeom prst="round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1">
                    <a:lumMod val="50000"/>
                  </a:schemeClr>
                </a:solidFill>
                <a:effectLst>
                  <a:outerShdw blurRad="38100" dist="38100" dir="2700000" algn="tl">
                    <a:srgbClr val="000000">
                      <a:alpha val="43137"/>
                    </a:srgbClr>
                  </a:outerShdw>
                </a:effectLst>
              </a:rPr>
              <a:t>32</a:t>
            </a:r>
            <a:endParaRPr lang="en-US" sz="1200" dirty="0">
              <a:solidFill>
                <a:schemeClr val="accent1">
                  <a:lumMod val="50000"/>
                </a:schemeClr>
              </a:solidFill>
              <a:effectLst>
                <a:outerShdw blurRad="38100" dist="38100" dir="2700000" algn="tl">
                  <a:srgbClr val="000000">
                    <a:alpha val="43137"/>
                  </a:srgbClr>
                </a:outerShdw>
              </a:effectLst>
            </a:endParaRPr>
          </a:p>
        </p:txBody>
      </p:sp>
      <p:sp>
        <p:nvSpPr>
          <p:cNvPr id="25" name="Rectangle: Rounded Corners 24">
            <a:extLst>
              <a:ext uri="{FF2B5EF4-FFF2-40B4-BE49-F238E27FC236}">
                <a16:creationId xmlns:a16="http://schemas.microsoft.com/office/drawing/2014/main" id="{1D80CC01-8588-7307-EF0B-E23A056B16F5}"/>
              </a:ext>
            </a:extLst>
          </p:cNvPr>
          <p:cNvSpPr/>
          <p:nvPr/>
        </p:nvSpPr>
        <p:spPr>
          <a:xfrm>
            <a:off x="6722586" y="6171039"/>
            <a:ext cx="431128" cy="218079"/>
          </a:xfrm>
          <a:prstGeom prst="roundRect">
            <a:avLst/>
          </a:prstGeom>
          <a:noFill/>
          <a:ln w="19050">
            <a:solidFill>
              <a:schemeClr val="accent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accent1">
                    <a:lumMod val="50000"/>
                  </a:schemeClr>
                </a:solidFill>
                <a:effectLst>
                  <a:outerShdw blurRad="38100" dist="38100" dir="2700000" algn="tl">
                    <a:srgbClr val="000000">
                      <a:alpha val="43137"/>
                    </a:srgbClr>
                  </a:outerShdw>
                </a:effectLst>
              </a:rPr>
              <a:t>35</a:t>
            </a:r>
            <a:endParaRPr lang="en-US" sz="1200"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094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par>
                                <p:cTn id="31" presetID="16" presetClass="entr" presetSubtype="2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21"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animBg="1"/>
      <p:bldP spid="10" grpId="0" animBg="1"/>
      <p:bldP spid="3" grpId="0" animBg="1"/>
      <p:bldP spid="5" grpId="0"/>
      <p:bldP spid="13" grpId="0"/>
      <p:bldP spid="6" grpId="0" animBg="1"/>
      <p:bldP spid="24" grpId="0" animBg="1"/>
      <p:bldP spid="25" grpId="0" animBg="1"/>
    </p:bldLst>
  </p:timing>
</p:sld>
</file>

<file path=ppt/theme/theme1.xml><?xml version="1.0" encoding="utf-8"?>
<a:theme xmlns:a="http://schemas.openxmlformats.org/drawingml/2006/main" name="Custom Desig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2328</TotalTime>
  <Words>1578</Words>
  <Application>Microsoft Office PowerPoint</Application>
  <PresentationFormat>Ευρεία οθόνη</PresentationFormat>
  <Paragraphs>301</Paragraphs>
  <Slides>24</Slides>
  <Notes>18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24</vt:i4>
      </vt:variant>
    </vt:vector>
  </HeadingPairs>
  <TitlesOfParts>
    <vt:vector size="32" baseType="lpstr">
      <vt:lpstr>Aptos</vt:lpstr>
      <vt:lpstr>Arial</vt:lpstr>
      <vt:lpstr>Calibri</vt:lpstr>
      <vt:lpstr>Calibri Light</vt:lpstr>
      <vt:lpstr>Trebuchet MS</vt:lpstr>
      <vt:lpstr>Wingdings</vt:lpstr>
      <vt:lpstr>Custom Design</vt:lpstr>
      <vt:lpstr>ShapesVTI</vt:lpstr>
      <vt:lpstr>Πανελλαδική Έρευνα Κοινής Γνώμης για το Κράτος Δικαίου Παρουσίαση</vt:lpstr>
      <vt:lpstr>Η ταυτότητα της έρευνας</vt:lpstr>
      <vt:lpstr>Το Κράτος Δικαίου στην Ελλάδα</vt:lpstr>
      <vt:lpstr>Άξονες Παρουσίασης</vt:lpstr>
      <vt:lpstr>Άξονες Παρουσίασης</vt:lpstr>
      <vt:lpstr>Η οικογένεια, οι ένοπλες δυνάμεις και τα πανεπιστήμια είναι οι μόνοι θεσμοί που εμφανίζουν θετικό ισοζύγιο από την άποψη της εμπιστοσύνης των πολιτών</vt:lpstr>
      <vt:lpstr>Εμπιστοσύνη σε θεσμούς  Διαχρονικά στοιχεία – Υψηλή εμπιστοσύνη (4+5)</vt:lpstr>
      <vt:lpstr>Από τις βασικές διαστάσεις του Κράτους Δικαίου, καμία δεν εμφανίζει θετικό ισοζύγιο απαντήσεων στο ερώτημα εάν διασφαλίζεται στη χώρα μας σήμερα</vt:lpstr>
      <vt:lpstr>Διαστάσεις κράτους δικαίου (Top2box) ανά πολιτική εμπιστοσύνη</vt:lpstr>
      <vt:lpstr>Άξονες Παρουσίασης</vt:lpstr>
      <vt:lpstr>Στο πλαίσιο της χαμηλής εμπιστοσύνης προς Θεσμούς και Κράτος Δικαίου, το σύστημα απονομής δικαιοσύνης συγκεντρώνει επίσης χαμηλές αξιολογήσεις ως προς την  αντιλαμβανόμενη Αποτελεσματικότητα αλλά και την Αμεροληψία του</vt:lpstr>
      <vt:lpstr>Χαρακτηριστικά ελληνικής δικαιοσύνης Διαχρονικά στοιχεία – Πολύ+Αρκετά</vt:lpstr>
      <vt:lpstr>Χαρακτηριστικά ελληνικής δικαιοσύνης (Πολύ+Αρκετά) ανά πολιτική εμπιστοσύνη</vt:lpstr>
      <vt:lpstr>Πάνω από 7 στους 10 θεωρούν ότι η Δικαιοσύνη δεν χειρίζεται με επάρκεια σημαντικές υποθέσεις που απασχολούν την κοινή γνώμη</vt:lpstr>
      <vt:lpstr>Πάνω από 7 στους 10 υιοθετούν την άποψη ότι υπάρχει προσπάθεια για συγκάλυψη των ευθυνών στην υπόθεση των Τεμπών…</vt:lpstr>
      <vt:lpstr>…και πάνω από 7 στους 10 ενστερνίζονται την ίδια άποψη για την υπόθεση των υποκλοπών</vt:lpstr>
      <vt:lpstr>Άξονες Παρουσίασης</vt:lpstr>
      <vt:lpstr>Σχεδόν 9 στους 10 θεωρούν ότι το θεσμικό πλαίσιο που διέπει την ελληνική Δικαιοσύνη χρειάζεται σοβαρές αλλαγές</vt:lpstr>
      <vt:lpstr>Μία από αυτές είναι η αλλαγή του τρόπου επιλογής της ηγεσίας της Δικαιοσύνης, καθώς ο ορισμός της από την Εκτελεστική Εξουσία θεωρείται ότι θίγει τη ζητούμενη ανεξαρτησία της</vt:lpstr>
      <vt:lpstr>Και ανάμεσα σε εναλλακτικές επιλογές, η πλειοψηφία προκρίνει τον ορισμό της ηγεσίας της Δικαιοσύνης από ανεξάρτητο σώμα</vt:lpstr>
      <vt:lpstr>Άξονες Παρουσίασης</vt:lpstr>
      <vt:lpstr>Τέλος, η πρώτη αντίδραση στις πιθανές επιδράσεις της εκλογής Τραμπ σε θέματα Κράτους Δικαίου είναι αρνητική – αλλά έχει και σαφές πολιτικό πρόσημο</vt:lpstr>
      <vt:lpstr>Συνοψίζοντας…</vt:lpstr>
      <vt:lpstr>Πανελλαδική Έρευνα Κοινής Γνώμης για το Κράτος Δικαίου Παρουσίαση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penny metron</dc:creator>
  <cp:lastModifiedBy>user</cp:lastModifiedBy>
  <cp:revision>169</cp:revision>
  <dcterms:created xsi:type="dcterms:W3CDTF">2024-10-17T05:49:04Z</dcterms:created>
  <dcterms:modified xsi:type="dcterms:W3CDTF">2025-02-06T10:53:50Z</dcterms:modified>
</cp:coreProperties>
</file>