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ΙΣΤΙΝΑ ΚΑΤΩΠΟΔΗ" initials="ΧΚ" lastIdx="0" clrIdx="0">
    <p:extLst>
      <p:ext uri="{19B8F6BF-5375-455C-9EA6-DF929625EA0E}">
        <p15:presenceInfo xmlns:p15="http://schemas.microsoft.com/office/powerpoint/2012/main" userId="S-1-5-21-2499576525-2853240682-2746563143-758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8" autoAdjust="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955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169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772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1141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5406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18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82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681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17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70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1719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24E-7490-4627-A16B-8FE99F923A30}" type="datetimeFigureOut">
              <a:rPr lang="el-GR" smtClean="0"/>
              <a:t>11/9/2025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693D4-5EC8-4F91-89C7-A928300117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9767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2" y="0"/>
            <a:ext cx="12225952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60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4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5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3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62567" y="818985"/>
            <a:ext cx="6714699" cy="3178689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4400" b="1" dirty="0">
                <a:solidFill>
                  <a:srgbClr val="FFFFFF"/>
                </a:solidFill>
                <a:latin typeface="+mn-lt"/>
              </a:rPr>
              <a:t>Ρυθμίσεις Δανείων Χρηματοδοτικών Φορέων</a:t>
            </a:r>
            <a:r>
              <a:rPr lang="el-GR" sz="2400" dirty="0">
                <a:solidFill>
                  <a:schemeClr val="bg1"/>
                </a:solidFill>
                <a:latin typeface="+mn-lt"/>
              </a:rPr>
              <a:t> </a:t>
            </a:r>
            <a:br>
              <a:rPr lang="en-US" sz="4400" b="1" dirty="0">
                <a:solidFill>
                  <a:srgbClr val="FF0000"/>
                </a:solidFill>
                <a:latin typeface="+mn-lt"/>
              </a:rPr>
            </a:br>
            <a:r>
              <a:rPr lang="el-GR" sz="3600" b="1" dirty="0">
                <a:solidFill>
                  <a:schemeClr val="bg1"/>
                </a:solidFill>
                <a:latin typeface="+mn-lt"/>
              </a:rPr>
              <a:t>03</a:t>
            </a:r>
            <a:r>
              <a:rPr lang="en-US" sz="3600" b="1" dirty="0">
                <a:solidFill>
                  <a:schemeClr val="bg1"/>
                </a:solidFill>
                <a:latin typeface="+mn-lt"/>
              </a:rPr>
              <a:t>.09.202</a:t>
            </a:r>
            <a:r>
              <a:rPr lang="el-GR" sz="3600" b="1" dirty="0">
                <a:solidFill>
                  <a:schemeClr val="bg1"/>
                </a:solidFill>
                <a:latin typeface="+mn-lt"/>
              </a:rPr>
              <a:t>5</a:t>
            </a:r>
            <a:endParaRPr lang="en-US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398" y="4810519"/>
            <a:ext cx="7055893" cy="1228496"/>
          </a:xfrm>
        </p:spPr>
        <p:txBody>
          <a:bodyPr>
            <a:normAutofit fontScale="850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Γενική Γραμματεία Χρηματοπιστωτικού Τομέα και Διαχείρισης Ιδιωτικού Χρέους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Υπουργείο Εθνικής Οικονομίας και Οικονομικών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el-GR" sz="2100" b="1" dirty="0">
                <a:solidFill>
                  <a:srgbClr val="FFFFFF"/>
                </a:solidFill>
              </a:rPr>
              <a:t>Ελληνική Δημοκρατία</a:t>
            </a:r>
            <a:br>
              <a:rPr lang="en-US" sz="1800" dirty="0">
                <a:solidFill>
                  <a:srgbClr val="FFFFFF"/>
                </a:solidFill>
                <a:latin typeface="+mn-lt"/>
              </a:rPr>
            </a:br>
            <a:endParaRPr lang="el-GR" sz="18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62E0FA27-7B81-4A55-864F-C6D09564FD18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l-GR" sz="40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054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66765" y="2063933"/>
            <a:ext cx="2475326" cy="1872341"/>
          </a:xfrm>
        </p:spPr>
        <p:txBody>
          <a:bodyPr anchor="b">
            <a:normAutofit/>
          </a:bodyPr>
          <a:lstStyle/>
          <a:p>
            <a:r>
              <a:rPr lang="el-GR" sz="4000" b="1" dirty="0">
                <a:solidFill>
                  <a:schemeClr val="bg1"/>
                </a:solidFill>
                <a:latin typeface="+mn-lt"/>
              </a:rPr>
              <a:t>Τράπεζες</a:t>
            </a:r>
            <a:br>
              <a:rPr lang="el-GR" sz="4000" b="1" dirty="0">
                <a:solidFill>
                  <a:schemeClr val="bg1"/>
                </a:solidFill>
                <a:latin typeface="+mn-lt"/>
              </a:rPr>
            </a:br>
            <a:r>
              <a:rPr lang="el-GR" sz="1400" b="1" dirty="0">
                <a:solidFill>
                  <a:schemeClr val="bg1"/>
                </a:solidFill>
                <a:latin typeface="+mn-lt"/>
              </a:rPr>
              <a:t>(ΜΕΔ σε καθυστέρηση &gt;90 ημερών, στοιχεία 30.06.2025)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2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3400320" y="78378"/>
            <a:ext cx="835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Μεγάλο μέρος των ΜΕΔ των τραπεζών σε καθυστέρηση &gt;90 ημερών είναι καταγγελμένο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Κατά μ.ό. 18% του συνόλου βρίσκεται σε καθεστώς ρύθμισης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32750" y="6478531"/>
            <a:ext cx="8185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900" i="1" dirty="0"/>
              <a:t>Σημείωση</a:t>
            </a:r>
            <a:r>
              <a:rPr lang="en-US" sz="900" i="1" dirty="0"/>
              <a:t>: </a:t>
            </a:r>
            <a:r>
              <a:rPr lang="el-GR" sz="900" i="1" dirty="0"/>
              <a:t>Τα γραφήματα δείχνουν πώς κατανέμονται τα ΜΕΔ τραπεζών ανάλογα με το </a:t>
            </a:r>
            <a:r>
              <a:rPr lang="en-US" sz="900" i="1" dirty="0"/>
              <a:t>status </a:t>
            </a:r>
            <a:r>
              <a:rPr lang="el-GR" sz="900" i="1" dirty="0"/>
              <a:t>στο οποίο βρίσκονται (καταγγελμένο,</a:t>
            </a:r>
            <a:r>
              <a:rPr lang="en-US" sz="900" i="1" dirty="0"/>
              <a:t> </a:t>
            </a:r>
            <a:r>
              <a:rPr lang="el-GR" sz="900" i="1" dirty="0"/>
              <a:t>σε καθυστέρηση</a:t>
            </a:r>
            <a:r>
              <a:rPr lang="en-US" sz="900" i="1" dirty="0"/>
              <a:t> </a:t>
            </a:r>
            <a:r>
              <a:rPr lang="el-GR" sz="900" i="1" dirty="0"/>
              <a:t>&gt;91 ημερών – ρυθμισμένα και μη) </a:t>
            </a:r>
          </a:p>
        </p:txBody>
      </p:sp>
      <p:cxnSp>
        <p:nvCxnSpPr>
          <p:cNvPr id="13" name="Ευθεία γραμμή σύνδεσης 12"/>
          <p:cNvCxnSpPr/>
          <p:nvPr/>
        </p:nvCxnSpPr>
        <p:spPr>
          <a:xfrm flipV="1">
            <a:off x="3116063" y="3767021"/>
            <a:ext cx="8962726" cy="15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εία γραμμή σύνδεσης 22"/>
          <p:cNvCxnSpPr/>
          <p:nvPr/>
        </p:nvCxnSpPr>
        <p:spPr>
          <a:xfrm>
            <a:off x="7575881" y="1046268"/>
            <a:ext cx="0" cy="5432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3D8D0E89-C912-4D7E-A991-09DA4E4831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2695" y="1079373"/>
            <a:ext cx="4169975" cy="2627705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9FAF5558-8448-46A4-8F11-AF5AC61169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10498" y="1011849"/>
            <a:ext cx="4233675" cy="2667846"/>
          </a:xfrm>
          <a:prstGeom prst="rect">
            <a:avLst/>
          </a:prstGeom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CD6D29ED-7D18-4F2C-AB22-E9C1E86191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31521" y="3856668"/>
            <a:ext cx="4160694" cy="2621857"/>
          </a:xfrm>
          <a:prstGeom prst="rect">
            <a:avLst/>
          </a:prstGeom>
        </p:spPr>
      </p:pic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224F92E-1922-4848-B210-7CE8B899A3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3291" y="3904666"/>
            <a:ext cx="3971029" cy="2502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9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3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593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Από τα €</a:t>
            </a:r>
            <a:r>
              <a:rPr lang="en-US" dirty="0"/>
              <a:t>7</a:t>
            </a:r>
            <a:r>
              <a:rPr lang="el-GR" dirty="0"/>
              <a:t>4</a:t>
            </a:r>
            <a:r>
              <a:rPr lang="en-US" dirty="0"/>
              <a:t> </a:t>
            </a:r>
            <a:r>
              <a:rPr lang="el-GR" dirty="0"/>
              <a:t>δις ΜΕΑ που βρίσκονται στους </a:t>
            </a:r>
            <a:r>
              <a:rPr lang="en-US" dirty="0"/>
              <a:t>Servicers </a:t>
            </a:r>
            <a:r>
              <a:rPr lang="el-GR" dirty="0"/>
              <a:t>οι 4 κατέχουν σχεδόν το 90%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…και τους αντιστοιχούν ρυθμίσεις ύψους €383 εκ. για 7</a:t>
            </a:r>
            <a:r>
              <a:rPr lang="en-US"/>
              <a:t>.</a:t>
            </a:r>
            <a:r>
              <a:rPr lang="el-GR"/>
              <a:t>167 </a:t>
            </a:r>
            <a:r>
              <a:rPr lang="el-GR" dirty="0"/>
              <a:t>οφειλέτες για τον Ιούλιο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13860" y="6569287"/>
            <a:ext cx="719288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00" i="1" dirty="0"/>
              <a:t>Σημείωση</a:t>
            </a:r>
            <a:r>
              <a:rPr lang="en-US" sz="900" i="1" dirty="0"/>
              <a:t>: </a:t>
            </a:r>
            <a:r>
              <a:rPr lang="el-GR" sz="900" i="1" dirty="0"/>
              <a:t>Τα γραφήματα στηλών δείχνουν την «παραγωγή» ρυθμίσεων εντός του μήνα αναφοράς σε όρους συνολικού ποσού ανάκτησης </a:t>
            </a:r>
          </a:p>
        </p:txBody>
      </p:sp>
      <p:sp>
        <p:nvSpPr>
          <p:cNvPr id="17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>
                <a:solidFill>
                  <a:srgbClr val="FFFFFF"/>
                </a:solidFill>
                <a:latin typeface="+mn-lt"/>
              </a:rPr>
              <a:t> (Ι)</a:t>
            </a:r>
            <a:br>
              <a:rPr lang="el-GR" sz="4000" b="1" dirty="0">
                <a:solidFill>
                  <a:srgbClr val="FFFFFF"/>
                </a:solidFill>
                <a:latin typeface="+mn-lt"/>
              </a:rPr>
            </a:br>
            <a:r>
              <a:rPr lang="el-GR" sz="1400" b="1" dirty="0">
                <a:solidFill>
                  <a:srgbClr val="FFFFFF"/>
                </a:solidFill>
                <a:latin typeface="+mn-lt"/>
              </a:rPr>
              <a:t>(στοιχεία </a:t>
            </a:r>
            <a:r>
              <a:rPr lang="el-GR" sz="1400" b="1" dirty="0" err="1">
                <a:solidFill>
                  <a:srgbClr val="FFFFFF"/>
                </a:solidFill>
                <a:latin typeface="+mn-lt"/>
              </a:rPr>
              <a:t>Ιούλ</a:t>
            </a:r>
            <a:r>
              <a:rPr lang="el-GR" sz="1400" b="1" dirty="0">
                <a:solidFill>
                  <a:srgbClr val="FFFFFF"/>
                </a:solidFill>
                <a:latin typeface="+mn-lt"/>
              </a:rPr>
              <a:t> 2025)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5345C2-0D5E-4EE8-A2A2-D7C820EA1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5055" y="1056706"/>
            <a:ext cx="4616195" cy="2591351"/>
          </a:xfrm>
          <a:prstGeom prst="rect">
            <a:avLst/>
          </a:prstGeom>
        </p:spPr>
      </p:pic>
      <p:pic>
        <p:nvPicPr>
          <p:cNvPr id="6" name="Εικόνα 5">
            <a:extLst>
              <a:ext uri="{FF2B5EF4-FFF2-40B4-BE49-F238E27FC236}">
                <a16:creationId xmlns:a16="http://schemas.microsoft.com/office/drawing/2014/main" id="{617158FD-911A-489C-8DBA-D37943571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3047" y="3907903"/>
            <a:ext cx="9058808" cy="2578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63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 useBgFill="1">
        <p:nvSpPr>
          <p:cNvPr id="27" name="Rectangle 1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3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 dirty="0"/>
          </a:p>
        </p:txBody>
      </p:sp>
      <p:sp>
        <p:nvSpPr>
          <p:cNvPr id="31" name="Freeform: Shape 2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6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31" tIns="45715" rIns="91431" bIns="45715" rtlCol="0" anchor="ctr">
            <a:noAutofit/>
          </a:bodyPr>
          <a:lstStyle/>
          <a:p>
            <a:pPr algn="ctr" rtl="0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2" y="1399944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rtlCol="0" anchor="ctr"/>
          <a:lstStyle/>
          <a:p>
            <a:pPr algn="ctr" rtl="0"/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1704320" y="6455665"/>
            <a:ext cx="448056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fld id="{51543827-C2B0-46E7-89AA-B56A23F9ACD0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 algn="l">
                <a:spcAft>
                  <a:spcPts val="600"/>
                </a:spcAft>
              </a:pPr>
              <a:t>4</a:t>
            </a:fld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3065417" y="0"/>
            <a:ext cx="97241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TextBox 18"/>
          <p:cNvSpPr txBox="1"/>
          <p:nvPr/>
        </p:nvSpPr>
        <p:spPr>
          <a:xfrm>
            <a:off x="3353198" y="133376"/>
            <a:ext cx="835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Το 44% των ρυθμίσεων (σε ποσά</a:t>
            </a:r>
            <a:r>
              <a:rPr lang="en-US" dirty="0"/>
              <a:t>) </a:t>
            </a:r>
            <a:r>
              <a:rPr lang="el-GR" dirty="0"/>
              <a:t>αφορά οφειλές στεγαστικών δανείων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Στεγαστικά στην πλειοψηφία για </a:t>
            </a:r>
            <a:r>
              <a:rPr lang="en-US" dirty="0" err="1"/>
              <a:t>Cepal</a:t>
            </a:r>
            <a:r>
              <a:rPr lang="el-GR" dirty="0"/>
              <a:t>, </a:t>
            </a:r>
            <a:r>
              <a:rPr lang="en-US" dirty="0" err="1"/>
              <a:t>DoValue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n-US" dirty="0"/>
              <a:t>QQuant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Καταναλωτικά για </a:t>
            </a:r>
            <a:r>
              <a:rPr lang="en-US" dirty="0" err="1"/>
              <a:t>Intrum</a:t>
            </a:r>
            <a:endParaRPr lang="el-GR" dirty="0"/>
          </a:p>
        </p:txBody>
      </p:sp>
      <p:sp>
        <p:nvSpPr>
          <p:cNvPr id="16" name="1 - Τίτλος"/>
          <p:cNvSpPr txBox="1">
            <a:spLocks/>
          </p:cNvSpPr>
          <p:nvPr/>
        </p:nvSpPr>
        <p:spPr>
          <a:xfrm>
            <a:off x="139337" y="1785257"/>
            <a:ext cx="2921389" cy="218909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FFFF"/>
                </a:solidFill>
                <a:latin typeface="+mn-lt"/>
              </a:rPr>
              <a:t>Servicers</a:t>
            </a:r>
            <a:r>
              <a:rPr lang="el-GR" sz="4000" b="1" dirty="0">
                <a:solidFill>
                  <a:srgbClr val="FFFFFF"/>
                </a:solidFill>
                <a:latin typeface="+mn-lt"/>
              </a:rPr>
              <a:t> (ΙΙ)</a:t>
            </a:r>
            <a:br>
              <a:rPr lang="el-GR" sz="4000" b="1" dirty="0">
                <a:solidFill>
                  <a:srgbClr val="FFFFFF"/>
                </a:solidFill>
                <a:latin typeface="+mn-lt"/>
              </a:rPr>
            </a:br>
            <a:r>
              <a:rPr lang="el-GR" sz="1400" b="1" dirty="0">
                <a:solidFill>
                  <a:srgbClr val="FFFFFF"/>
                </a:solidFill>
                <a:latin typeface="+mn-lt"/>
              </a:rPr>
              <a:t>(στοιχεία </a:t>
            </a:r>
            <a:r>
              <a:rPr lang="el-GR" sz="1400" b="1" dirty="0" err="1">
                <a:solidFill>
                  <a:srgbClr val="FFFFFF"/>
                </a:solidFill>
                <a:latin typeface="+mn-lt"/>
              </a:rPr>
              <a:t>Ιούλ</a:t>
            </a:r>
            <a:r>
              <a:rPr lang="el-GR" sz="1400" b="1" dirty="0">
                <a:solidFill>
                  <a:srgbClr val="FFFFFF"/>
                </a:solidFill>
                <a:latin typeface="+mn-lt"/>
              </a:rPr>
              <a:t> 2025)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5E5ACF38-9CFF-4E6C-8163-CF7B9F61F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556" y="1250993"/>
            <a:ext cx="9032820" cy="509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821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yR8xTmHTBOMdux6p2maSA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4514</TotalTime>
  <Words>197</Words>
  <Application>Microsoft Office PowerPoint</Application>
  <PresentationFormat>Ευρεία οθόνη</PresentationFormat>
  <Paragraphs>19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Ρυθμίσεις Δανείων Χρηματοδοτικών Φορέων  03.09.2025</vt:lpstr>
      <vt:lpstr>Τράπεζες (ΜΕΔ σε καθυστέρηση &gt;90 ημερών, στοιχεία 30.06.2025)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ΧΡΙΣΤΙΝΑ ΚΑΤΩΠΟΔΗ</dc:creator>
  <cp:lastModifiedBy>Αιμιλία Ζωγράφου</cp:lastModifiedBy>
  <cp:revision>93</cp:revision>
  <dcterms:created xsi:type="dcterms:W3CDTF">2024-06-03T14:29:32Z</dcterms:created>
  <dcterms:modified xsi:type="dcterms:W3CDTF">2025-09-11T11:43:05Z</dcterms:modified>
</cp:coreProperties>
</file>