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0" r:id="rId3"/>
    <p:sldId id="328" r:id="rId4"/>
    <p:sldId id="339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</p:sldIdLst>
  <p:sldSz cx="12192000" cy="6858000"/>
  <p:notesSz cx="6792913" cy="99250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5EBF9"/>
    <a:srgbClr val="0CC0DF"/>
    <a:srgbClr val="D9D9D9"/>
    <a:srgbClr val="E85E7C"/>
    <a:srgbClr val="B9B9B9"/>
    <a:srgbClr val="F6BCCA"/>
    <a:srgbClr val="F6F3EF"/>
    <a:srgbClr val="F094A8"/>
    <a:srgbClr val="434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>
        <p:scale>
          <a:sx n="75" d="100"/>
          <a:sy n="75" d="100"/>
        </p:scale>
        <p:origin x="256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7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6" cy="497977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C27B36B7-BB1A-4A5A-9806-8F5FB0401687}" type="datetimeFigureOut">
              <a:rPr lang="el-GR" smtClean="0"/>
              <a:t>23/7/2026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8250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292" y="4776432"/>
            <a:ext cx="5434330" cy="3907988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6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6" cy="497976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143A1216-B4B2-48B9-9DE8-FB8FB118A1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93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403-C6EA-4882-BEEF-41E4E568FDC2}" type="datetime1">
              <a:rPr lang="el-GR" smtClean="0"/>
              <a:t>23/7/2026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06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8A0-B24D-4E6C-99AE-AC2F83ED11EC}" type="datetime1">
              <a:rPr lang="el-GR" smtClean="0"/>
              <a:t>23/7/2026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03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CBD6-B042-4740-8013-2A5B9F2F29C0}" type="datetime1">
              <a:rPr lang="el-GR" smtClean="0"/>
              <a:t>23/7/2026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0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E35-420E-4A83-8BFE-5666EE2147EB}" type="datetime1">
              <a:rPr lang="el-GR" smtClean="0"/>
              <a:t>23/7/2026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49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161F-E332-4C1F-96C5-8DD4EE0248CE}" type="datetime1">
              <a:rPr lang="el-GR" smtClean="0"/>
              <a:t>23/7/2026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8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C623-CED0-45FC-A140-34682A574492}" type="datetime1">
              <a:rPr lang="el-GR" smtClean="0"/>
              <a:t>23/7/2026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A57-4774-4950-955E-F4CC2C8E04F6}" type="datetime1">
              <a:rPr lang="el-GR" smtClean="0"/>
              <a:t>23/7/2026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0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6582-AFD0-4BE3-A61E-6B1375221C44}" type="datetime1">
              <a:rPr lang="el-GR" smtClean="0"/>
              <a:t>23/7/2026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FD67-F4FE-42F7-9D2A-3E0F9BF92AB8}" type="datetime1">
              <a:rPr lang="el-GR" smtClean="0"/>
              <a:t>23/7/2026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6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BD05-4228-4ED5-921A-F2CF2FCD591A}" type="datetime1">
              <a:rPr lang="el-GR" smtClean="0"/>
              <a:t>23/7/2026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62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CA1-F4DC-4D2D-ADF5-E298263FDB14}" type="datetime1">
              <a:rPr lang="el-GR" smtClean="0"/>
              <a:t>23/7/2026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47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08DF-D4C3-46C7-81E4-F721363CA1EB}" type="datetime1">
              <a:rPr lang="el-GR" smtClean="0"/>
              <a:t>23/7/2026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8404-1A1C-4EFC-AADD-F53FDBBEB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0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F8FA6C3-EBD6-EFF8-5FF6-407447AC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60" y="0"/>
            <a:ext cx="12217959" cy="6876255"/>
          </a:xfrm>
          <a:prstGeom prst="rect">
            <a:avLst/>
          </a:prstGeom>
        </p:spPr>
      </p:pic>
      <p:sp>
        <p:nvSpPr>
          <p:cNvPr id="11" name="Ορθογώνιο 8">
            <a:extLst>
              <a:ext uri="{FF2B5EF4-FFF2-40B4-BE49-F238E27FC236}">
                <a16:creationId xmlns:a16="http://schemas.microsoft.com/office/drawing/2014/main" xmlns="" id="{32AAE91E-A6AD-A8E8-469C-AA1F244C6EB3}"/>
              </a:ext>
            </a:extLst>
          </p:cNvPr>
          <p:cNvSpPr/>
          <p:nvPr/>
        </p:nvSpPr>
        <p:spPr>
          <a:xfrm>
            <a:off x="-25959" y="2555072"/>
            <a:ext cx="8481802" cy="182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100"/>
              </a:lnSpc>
            </a:pPr>
            <a:r>
              <a:rPr lang="el-GR" sz="8800" b="1" spc="-300" dirty="0">
                <a:solidFill>
                  <a:srgbClr val="002060"/>
                </a:solidFill>
              </a:rPr>
              <a:t>ΑΤΖΕΝΤΑ 2030</a:t>
            </a:r>
          </a:p>
          <a:p>
            <a:pPr algn="ctr">
              <a:lnSpc>
                <a:spcPts val="5100"/>
              </a:lnSpc>
            </a:pPr>
            <a:r>
              <a:rPr lang="el-GR" sz="4000" b="1" spc="300" dirty="0">
                <a:solidFill>
                  <a:srgbClr val="00B0F0"/>
                </a:solidFill>
              </a:rPr>
              <a:t>Μετάβαση στη νέα εποχή</a:t>
            </a:r>
          </a:p>
        </p:txBody>
      </p:sp>
    </p:spTree>
    <p:extLst>
      <p:ext uri="{BB962C8B-B14F-4D97-AF65-F5344CB8AC3E}">
        <p14:creationId xmlns:p14="http://schemas.microsoft.com/office/powerpoint/2010/main" val="271326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451476"/>
            <a:ext cx="6134194" cy="84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4 εξελιγμένα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ανθυποβρυχιακά συστήματα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για ανθυποβρυχιακό πόλεμο </a:t>
            </a:r>
          </a:p>
          <a:p>
            <a:pPr lvl="0">
              <a:lnSpc>
                <a:spcPts val="2800"/>
              </a:lnSpc>
            </a:pPr>
            <a:endParaRPr lang="el-GR" sz="2800" b="1" spc="-150" dirty="0">
              <a:solidFill>
                <a:srgbClr val="002060"/>
              </a:solidFill>
            </a:endParaRPr>
          </a:p>
        </p:txBody>
      </p:sp>
      <p:sp>
        <p:nvSpPr>
          <p:cNvPr id="20" name="Ορθογώνιο 11"/>
          <p:cNvSpPr/>
          <p:nvPr/>
        </p:nvSpPr>
        <p:spPr>
          <a:xfrm>
            <a:off x="969409" y="3550836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Αναβάθμιση ανθυποβρυχιακών δυνατοτήτων </a:t>
            </a:r>
          </a:p>
        </p:txBody>
      </p:sp>
      <p:sp>
        <p:nvSpPr>
          <p:cNvPr id="11" name="Ορθογώνιο 8"/>
          <p:cNvSpPr/>
          <p:nvPr/>
        </p:nvSpPr>
        <p:spPr>
          <a:xfrm>
            <a:off x="409378" y="961058"/>
            <a:ext cx="8077162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Αναβάθμιση Φρεγατών ΜΕΚΟ </a:t>
            </a: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93738" y="3679668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60422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Εικόνα 1">
            <a:extLst>
              <a:ext uri="{FF2B5EF4-FFF2-40B4-BE49-F238E27FC236}">
                <a16:creationId xmlns:a16="http://schemas.microsoft.com/office/drawing/2014/main" xmlns="" id="{A80C5CF9-511B-42F0-ACD9-C32E7969A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355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299075"/>
            <a:ext cx="6134194" cy="1616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Αναβάθμιση δυνατοτήτων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επιθετικών ελικοπτέρων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AH-64 (APACHE) </a:t>
            </a:r>
          </a:p>
          <a:p>
            <a:pPr lvl="0">
              <a:lnSpc>
                <a:spcPts val="2800"/>
              </a:lnSpc>
            </a:pPr>
            <a:endParaRPr lang="el-GR" sz="2800" b="1" spc="-150" dirty="0">
              <a:solidFill>
                <a:srgbClr val="002060"/>
              </a:solidFill>
            </a:endParaRPr>
          </a:p>
        </p:txBody>
      </p:sp>
      <p:sp>
        <p:nvSpPr>
          <p:cNvPr id="20" name="Ορθογώνιο 11"/>
          <p:cNvSpPr/>
          <p:nvPr/>
        </p:nvSpPr>
        <p:spPr>
          <a:xfrm>
            <a:off x="969409" y="329366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endParaRPr lang="el-GR" sz="2800" b="1" spc="-150" dirty="0">
              <a:solidFill>
                <a:srgbClr val="002060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0956387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Πύραυλοι HELLFIRE με καθοδήγηση </a:t>
            </a:r>
            <a:r>
              <a:rPr lang="el-GR" sz="4800" b="1" spc="-150" dirty="0" err="1">
                <a:solidFill>
                  <a:srgbClr val="002060"/>
                </a:solidFill>
              </a:rPr>
              <a:t>Laser</a:t>
            </a:r>
            <a:r>
              <a:rPr lang="el-GR" sz="4800" b="1" spc="-1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840099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Εικόνα 1">
            <a:extLst>
              <a:ext uri="{FF2B5EF4-FFF2-40B4-BE49-F238E27FC236}">
                <a16:creationId xmlns:a16="http://schemas.microsoft.com/office/drawing/2014/main" xmlns="" id="{750A358D-C833-443A-995A-83C0617B1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720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610835"/>
            <a:ext cx="9633096" cy="1098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 Ανάπτυξη δεξαμενής Αξιωματικών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με μεταπτυχιακές σπουδές-εξειδίκευση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στα Αυτόνομα και την Τεχνητή Νοημοσύνη</a:t>
            </a:r>
          </a:p>
        </p:txBody>
      </p:sp>
      <p:sp>
        <p:nvSpPr>
          <p:cNvPr id="20" name="Ορθογώνιο 11"/>
          <p:cNvSpPr/>
          <p:nvPr/>
        </p:nvSpPr>
        <p:spPr>
          <a:xfrm>
            <a:off x="969409" y="329366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endParaRPr lang="el-GR" sz="2800" b="1" spc="-150" dirty="0">
              <a:solidFill>
                <a:srgbClr val="002060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0956387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Προγράμματα Μεταπτυχιακών Σπουδών στις ΗΠΑ </a:t>
            </a:r>
          </a:p>
        </p:txBody>
      </p:sp>
      <p:sp>
        <p:nvSpPr>
          <p:cNvPr id="12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602555" y="3093385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Εικόνα 1">
            <a:extLst>
              <a:ext uri="{FF2B5EF4-FFF2-40B4-BE49-F238E27FC236}">
                <a16:creationId xmlns:a16="http://schemas.microsoft.com/office/drawing/2014/main" xmlns="" id="{534FFDA3-7E1A-4599-AF5F-BF00553F2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80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61B356-882E-F4D3-325A-118C4881C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62427D5-4ABD-5D5C-46C8-5E358192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>
            <a:extLst>
              <a:ext uri="{FF2B5EF4-FFF2-40B4-BE49-F238E27FC236}">
                <a16:creationId xmlns:a16="http://schemas.microsoft.com/office/drawing/2014/main" xmlns="" id="{D6407874-EF12-9717-E992-1F4095E7E81C}"/>
              </a:ext>
            </a:extLst>
          </p:cNvPr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>
            <a:extLst>
              <a:ext uri="{FF2B5EF4-FFF2-40B4-BE49-F238E27FC236}">
                <a16:creationId xmlns:a16="http://schemas.microsoft.com/office/drawing/2014/main" xmlns="" id="{C1637DC4-138D-9A82-28BE-18116AB70AF1}"/>
              </a:ext>
            </a:extLst>
          </p:cNvPr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18" name="Ορθογώνιο 11">
            <a:extLst>
              <a:ext uri="{FF2B5EF4-FFF2-40B4-BE49-F238E27FC236}">
                <a16:creationId xmlns:a16="http://schemas.microsoft.com/office/drawing/2014/main" xmlns="" id="{22070996-452E-69F7-ACD4-4E9D8DD5C611}"/>
              </a:ext>
            </a:extLst>
          </p:cNvPr>
          <p:cNvSpPr/>
          <p:nvPr/>
        </p:nvSpPr>
        <p:spPr>
          <a:xfrm>
            <a:off x="969408" y="2067584"/>
            <a:ext cx="10771053" cy="128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4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Σειρά Οπλικών Συστημάτων: </a:t>
            </a:r>
          </a:p>
          <a:p>
            <a:pPr lvl="0">
              <a:lnSpc>
                <a:spcPts val="2400"/>
              </a:lnSpc>
            </a:pPr>
            <a:r>
              <a:rPr lang="el-GR" sz="2400" spc="-150" dirty="0">
                <a:solidFill>
                  <a:srgbClr val="002060"/>
                </a:solidFill>
              </a:rPr>
              <a:t>Δημιουργία Θόλων πάνω από την Επικράτεια</a:t>
            </a:r>
          </a:p>
          <a:p>
            <a:pPr lvl="0">
              <a:lnSpc>
                <a:spcPts val="2400"/>
              </a:lnSpc>
            </a:pPr>
            <a:r>
              <a:rPr lang="el-GR" sz="2000" spc="-150" dirty="0">
                <a:solidFill>
                  <a:srgbClr val="00B0F0"/>
                </a:solidFill>
              </a:rPr>
              <a:t>Δυνατότητα προσβολής του συνόλου των εναέριων εισερχόμενων απειλών </a:t>
            </a:r>
          </a:p>
          <a:p>
            <a:pPr lvl="0">
              <a:lnSpc>
                <a:spcPts val="2400"/>
              </a:lnSpc>
            </a:pPr>
            <a:r>
              <a:rPr lang="el-GR" sz="2000" spc="-150" dirty="0">
                <a:solidFill>
                  <a:srgbClr val="00B0F0"/>
                </a:solidFill>
              </a:rPr>
              <a:t>μέσω αντιβαλλιστικής, αντιαεροπορικής, αντιπυραυλικής προστασίας</a:t>
            </a:r>
          </a:p>
        </p:txBody>
      </p:sp>
      <p:sp>
        <p:nvSpPr>
          <p:cNvPr id="20" name="Ορθογώνιο 11">
            <a:extLst>
              <a:ext uri="{FF2B5EF4-FFF2-40B4-BE49-F238E27FC236}">
                <a16:creationId xmlns:a16="http://schemas.microsoft.com/office/drawing/2014/main" xmlns="" id="{427F56B9-73FB-14BD-EE0E-55705AECCA4F}"/>
              </a:ext>
            </a:extLst>
          </p:cNvPr>
          <p:cNvSpPr/>
          <p:nvPr/>
        </p:nvSpPr>
        <p:spPr>
          <a:xfrm>
            <a:off x="969409" y="408677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Σύστημα Διοίκησης &amp; Ελέγχου:  </a:t>
            </a:r>
          </a:p>
          <a:p>
            <a:pPr>
              <a:lnSpc>
                <a:spcPts val="2400"/>
              </a:lnSpc>
            </a:pPr>
            <a:r>
              <a:rPr lang="el-GR" sz="2400" spc="-150" dirty="0">
                <a:solidFill>
                  <a:srgbClr val="002060"/>
                </a:solidFill>
              </a:rPr>
              <a:t>Διασύνδεση και </a:t>
            </a:r>
            <a:r>
              <a:rPr lang="el-GR" sz="2400" spc="-150" dirty="0" err="1">
                <a:solidFill>
                  <a:srgbClr val="002060"/>
                </a:solidFill>
              </a:rPr>
              <a:t>διαλειτουργικότητα</a:t>
            </a:r>
            <a:r>
              <a:rPr lang="el-GR" sz="2400" spc="-15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2400"/>
              </a:lnSpc>
            </a:pPr>
            <a:r>
              <a:rPr lang="el-GR" sz="2400" spc="-150" dirty="0">
                <a:solidFill>
                  <a:srgbClr val="002060"/>
                </a:solidFill>
              </a:rPr>
              <a:t>συνόλου Μονάδων Αεράμυνας των Κλάδων </a:t>
            </a:r>
          </a:p>
          <a:p>
            <a:pPr>
              <a:lnSpc>
                <a:spcPts val="2400"/>
              </a:lnSpc>
            </a:pPr>
            <a:r>
              <a:rPr lang="el-GR" sz="2000" spc="-150" dirty="0">
                <a:solidFill>
                  <a:srgbClr val="00B0F0"/>
                </a:solidFill>
              </a:rPr>
              <a:t>Διαχείριση και Ανάπτυξη από Ελληνικές ΕΔ </a:t>
            </a:r>
          </a:p>
          <a:p>
            <a:pPr>
              <a:lnSpc>
                <a:spcPts val="2400"/>
              </a:lnSpc>
            </a:pPr>
            <a:r>
              <a:rPr lang="el-GR" sz="2000" spc="-150" dirty="0">
                <a:solidFill>
                  <a:srgbClr val="00B0F0"/>
                </a:solidFill>
              </a:rPr>
              <a:t>(Πηγαίος Κώδικας και </a:t>
            </a:r>
            <a:r>
              <a:rPr lang="el-GR" sz="2000" spc="-150" dirty="0" err="1">
                <a:solidFill>
                  <a:srgbClr val="00B0F0"/>
                </a:solidFill>
              </a:rPr>
              <a:t>Κρυπτασφάλιση</a:t>
            </a:r>
            <a:r>
              <a:rPr lang="el-GR" sz="2000" spc="-15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29" name="Ορθογώνιο 11">
            <a:extLst>
              <a:ext uri="{FF2B5EF4-FFF2-40B4-BE49-F238E27FC236}">
                <a16:creationId xmlns:a16="http://schemas.microsoft.com/office/drawing/2014/main" xmlns="" id="{C1BDFA0A-8A21-2679-40D8-8D1D7904B9DA}"/>
              </a:ext>
            </a:extLst>
          </p:cNvPr>
          <p:cNvSpPr/>
          <p:nvPr/>
        </p:nvSpPr>
        <p:spPr>
          <a:xfrm>
            <a:off x="969409" y="5362785"/>
            <a:ext cx="4983522" cy="45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Συμμετοχή Ελληνικής Αμυντικής Βιομηχανίας κατά 25% (700 εκ.)</a:t>
            </a:r>
          </a:p>
        </p:txBody>
      </p:sp>
      <p:sp>
        <p:nvSpPr>
          <p:cNvPr id="30" name="Chevron 13">
            <a:extLst>
              <a:ext uri="{FF2B5EF4-FFF2-40B4-BE49-F238E27FC236}">
                <a16:creationId xmlns:a16="http://schemas.microsoft.com/office/drawing/2014/main" xmlns="" id="{DF76CE1D-AF82-6FDF-739A-3E0B1648930D}"/>
              </a:ext>
            </a:extLst>
          </p:cNvPr>
          <p:cNvSpPr/>
          <p:nvPr/>
        </p:nvSpPr>
        <p:spPr>
          <a:xfrm>
            <a:off x="593738" y="5520121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>
            <a:extLst>
              <a:ext uri="{FF2B5EF4-FFF2-40B4-BE49-F238E27FC236}">
                <a16:creationId xmlns:a16="http://schemas.microsoft.com/office/drawing/2014/main" xmlns="" id="{B1CFD5FF-FF86-1D1A-B105-E4AC2EFE61EE}"/>
              </a:ext>
            </a:extLst>
          </p:cNvPr>
          <p:cNvSpPr/>
          <p:nvPr/>
        </p:nvSpPr>
        <p:spPr>
          <a:xfrm>
            <a:off x="409377" y="858422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ΑΝΤΙΑΕΡΟΠΟΡΙΚΟΣ ΘΟΛΟΣ </a:t>
            </a:r>
          </a:p>
          <a:p>
            <a:pPr>
              <a:lnSpc>
                <a:spcPts val="2800"/>
              </a:lnSpc>
            </a:pPr>
            <a:r>
              <a:rPr lang="el-GR" sz="3200" b="1" spc="-150" dirty="0">
                <a:solidFill>
                  <a:srgbClr val="00B0F0"/>
                </a:solidFill>
              </a:rPr>
              <a:t>Δίκτυο </a:t>
            </a:r>
            <a:r>
              <a:rPr lang="el-GR" sz="3200" b="1" spc="-150" dirty="0" err="1">
                <a:solidFill>
                  <a:srgbClr val="00B0F0"/>
                </a:solidFill>
              </a:rPr>
              <a:t>Βληματικής</a:t>
            </a:r>
            <a:r>
              <a:rPr lang="el-GR" sz="3200" b="1" spc="-150" dirty="0">
                <a:solidFill>
                  <a:srgbClr val="00B0F0"/>
                </a:solidFill>
              </a:rPr>
              <a:t> Αντιμετώπισης και Διάγνωσης Απειλών </a:t>
            </a:r>
            <a:endParaRPr lang="el-GR" sz="3200" b="1" i="1" spc="-150" dirty="0">
              <a:solidFill>
                <a:srgbClr val="00B0F0"/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3341168C-A878-9866-80C4-D8013CF692D4}"/>
              </a:ext>
            </a:extLst>
          </p:cNvPr>
          <p:cNvSpPr/>
          <p:nvPr/>
        </p:nvSpPr>
        <p:spPr>
          <a:xfrm>
            <a:off x="593738" y="4215603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A244601-BF2E-3A15-EAC7-24F4E6D4E9AE}"/>
              </a:ext>
            </a:extLst>
          </p:cNvPr>
          <p:cNvSpPr/>
          <p:nvPr/>
        </p:nvSpPr>
        <p:spPr>
          <a:xfrm>
            <a:off x="593738" y="243277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59" y="4124686"/>
            <a:ext cx="3770858" cy="2513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796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40834" y="2405820"/>
            <a:ext cx="7909475" cy="45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Αντιμετώπιση του συνόλου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των κατηγοριών επίθεσης με ηλεκτρονικό πόλεμο </a:t>
            </a:r>
          </a:p>
        </p:txBody>
      </p:sp>
      <p:sp>
        <p:nvSpPr>
          <p:cNvPr id="20" name="Ορθογώνιο 11"/>
          <p:cNvSpPr/>
          <p:nvPr/>
        </p:nvSpPr>
        <p:spPr>
          <a:xfrm>
            <a:off x="940834" y="342701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Συμπλήρωση της αποστολής </a:t>
            </a:r>
          </a:p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του Δικτύου </a:t>
            </a:r>
            <a:r>
              <a:rPr lang="el-GR" sz="2800" b="1" spc="-150" dirty="0" err="1">
                <a:solidFill>
                  <a:srgbClr val="002060"/>
                </a:solidFill>
              </a:rPr>
              <a:t>Βληματικής</a:t>
            </a:r>
            <a:r>
              <a:rPr lang="el-GR" sz="2800" b="1" spc="-150" dirty="0">
                <a:solidFill>
                  <a:srgbClr val="002060"/>
                </a:solidFill>
              </a:rPr>
              <a:t> Αντιμετώπισης</a:t>
            </a:r>
          </a:p>
        </p:txBody>
      </p:sp>
      <p:sp>
        <p:nvSpPr>
          <p:cNvPr id="29" name="Ορθογώνιο 11"/>
          <p:cNvSpPr/>
          <p:nvPr/>
        </p:nvSpPr>
        <p:spPr>
          <a:xfrm>
            <a:off x="940834" y="4254764"/>
            <a:ext cx="6249332" cy="45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800" b="1" spc="-150" dirty="0">
                <a:solidFill>
                  <a:srgbClr val="002060"/>
                </a:solidFill>
              </a:rPr>
              <a:t>Συνδυασμός με Αντιαεροπορικό Θόλο</a:t>
            </a:r>
          </a:p>
        </p:txBody>
      </p:sp>
      <p:sp>
        <p:nvSpPr>
          <p:cNvPr id="30" name="Chevron 13"/>
          <p:cNvSpPr/>
          <p:nvPr/>
        </p:nvSpPr>
        <p:spPr>
          <a:xfrm>
            <a:off x="565163" y="4412100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ΣΥΣΤΗΜΑ ΜΗ ΚΙΝΗΤΙΚΗΣ ΑΝΤΙΜΕΤΩΠΙΣΗΣ </a:t>
            </a:r>
            <a:endParaRPr lang="en-US" sz="4800" b="1" spc="-150" dirty="0">
              <a:solidFill>
                <a:srgbClr val="002060"/>
              </a:solidFill>
            </a:endParaRPr>
          </a:p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ΜΗ ΕΠΑΝΔΡΩΜΕΝΩΝ ΣΚΑΦΩΝ -</a:t>
            </a:r>
            <a:r>
              <a:rPr lang="en-US" sz="4800" b="1" spc="-150" dirty="0">
                <a:solidFill>
                  <a:srgbClr val="002060"/>
                </a:solidFill>
              </a:rPr>
              <a:t> </a:t>
            </a:r>
            <a:r>
              <a:rPr lang="el-GR" sz="4800" b="1" spc="-150" dirty="0">
                <a:solidFill>
                  <a:srgbClr val="002060"/>
                </a:solidFill>
              </a:rPr>
              <a:t>ΣΜΗΕΑ</a:t>
            </a:r>
            <a:endParaRPr lang="el-GR" sz="4800" b="1" i="1" spc="-150" dirty="0">
              <a:solidFill>
                <a:srgbClr val="002060"/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65163" y="3555843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65163" y="254707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Εικόνα 1">
            <a:extLst>
              <a:ext uri="{FF2B5EF4-FFF2-40B4-BE49-F238E27FC236}">
                <a16:creationId xmlns:a16="http://schemas.microsoft.com/office/drawing/2014/main" xmlns="" id="{83893919-1A2C-4C49-AA3C-0336EF8FB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96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C4264E-204A-2A69-7A46-B1DAE0AE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BB86619-C787-D6DC-2607-2ABBA8A06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>
            <a:extLst>
              <a:ext uri="{FF2B5EF4-FFF2-40B4-BE49-F238E27FC236}">
                <a16:creationId xmlns:a16="http://schemas.microsoft.com/office/drawing/2014/main" xmlns="" id="{3B163F7C-B726-AF92-988C-312C4B28C4DD}"/>
              </a:ext>
            </a:extLst>
          </p:cNvPr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>
            <a:extLst>
              <a:ext uri="{FF2B5EF4-FFF2-40B4-BE49-F238E27FC236}">
                <a16:creationId xmlns:a16="http://schemas.microsoft.com/office/drawing/2014/main" xmlns="" id="{FB5C1626-C145-3023-7C48-3AE48DD59935}"/>
              </a:ext>
            </a:extLst>
          </p:cNvPr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18" name="Ορθογώνιο 11">
            <a:extLst>
              <a:ext uri="{FF2B5EF4-FFF2-40B4-BE49-F238E27FC236}">
                <a16:creationId xmlns:a16="http://schemas.microsoft.com/office/drawing/2014/main" xmlns="" id="{9FBA1C0E-9CF5-1466-4EDD-17D5DF00018D}"/>
              </a:ext>
            </a:extLst>
          </p:cNvPr>
          <p:cNvSpPr/>
          <p:nvPr/>
        </p:nvSpPr>
        <p:spPr>
          <a:xfrm>
            <a:off x="969409" y="2823363"/>
            <a:ext cx="7909475" cy="45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Σύστημα ελέγχου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εναέριας επιτήρησης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και μετάδοσης δεδομένων </a:t>
            </a:r>
          </a:p>
        </p:txBody>
      </p:sp>
      <p:sp>
        <p:nvSpPr>
          <p:cNvPr id="11" name="Ορθογώνιο 8">
            <a:extLst>
              <a:ext uri="{FF2B5EF4-FFF2-40B4-BE49-F238E27FC236}">
                <a16:creationId xmlns:a16="http://schemas.microsoft.com/office/drawing/2014/main" xmlns="" id="{3AA7C008-2E9F-84BD-67D6-941339BB3BC0}"/>
              </a:ext>
            </a:extLst>
          </p:cNvPr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Σύστημα Μη Επανδρωμένων Σκαφών </a:t>
            </a:r>
          </a:p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HERON 1 </a:t>
            </a: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53D93C00-B5F6-2FEF-A485-B5961C779F04}"/>
              </a:ext>
            </a:extLst>
          </p:cNvPr>
          <p:cNvSpPr/>
          <p:nvPr/>
        </p:nvSpPr>
        <p:spPr>
          <a:xfrm>
            <a:off x="593738" y="2964619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Εικόνα 1">
            <a:extLst>
              <a:ext uri="{FF2B5EF4-FFF2-40B4-BE49-F238E27FC236}">
                <a16:creationId xmlns:a16="http://schemas.microsoft.com/office/drawing/2014/main" xmlns="" id="{E724FBCC-E18B-42D2-B325-3A8C5F861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560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20" name="Ορθογώνιο 11"/>
          <p:cNvSpPr/>
          <p:nvPr/>
        </p:nvSpPr>
        <p:spPr>
          <a:xfrm>
            <a:off x="969409" y="329366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Δυνατότητα άμεσης δορυφορικής εικόνας </a:t>
            </a:r>
          </a:p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με μεγάλη ευκρίνεια </a:t>
            </a:r>
          </a:p>
        </p:txBody>
      </p:sp>
      <p:sp>
        <p:nvSpPr>
          <p:cNvPr id="29" name="Ορθογώνιο 11"/>
          <p:cNvSpPr/>
          <p:nvPr/>
        </p:nvSpPr>
        <p:spPr>
          <a:xfrm>
            <a:off x="969409" y="4254763"/>
            <a:ext cx="6249332" cy="65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Εθνικός έλεγχος - ESA Ελλάδος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(2+4 δορυφόροι)</a:t>
            </a:r>
          </a:p>
        </p:txBody>
      </p:sp>
      <p:sp>
        <p:nvSpPr>
          <p:cNvPr id="30" name="Chevron 13"/>
          <p:cNvSpPr/>
          <p:nvPr/>
        </p:nvSpPr>
        <p:spPr>
          <a:xfrm>
            <a:off x="593738" y="4412100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pt-BR" sz="4800" b="1" spc="-150" dirty="0">
                <a:solidFill>
                  <a:srgbClr val="002060"/>
                </a:solidFill>
              </a:rPr>
              <a:t>Μικροί Δορυφόροι SAR </a:t>
            </a:r>
            <a:endParaRPr lang="el-GR" sz="4800" b="1" spc="-150" dirty="0">
              <a:solidFill>
                <a:srgbClr val="002060"/>
              </a:solidFill>
            </a:endParaRPr>
          </a:p>
          <a:p>
            <a:pPr>
              <a:lnSpc>
                <a:spcPts val="4000"/>
              </a:lnSpc>
            </a:pPr>
            <a:r>
              <a:rPr lang="pt-BR" sz="4000" b="1" spc="-150" dirty="0">
                <a:solidFill>
                  <a:srgbClr val="002060"/>
                </a:solidFill>
              </a:rPr>
              <a:t>(Synthetic Aperture Radar)</a:t>
            </a: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93738" y="3422493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43277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Ορθογώνιο 11"/>
          <p:cNvSpPr/>
          <p:nvPr/>
        </p:nvSpPr>
        <p:spPr>
          <a:xfrm>
            <a:off x="969409" y="2192017"/>
            <a:ext cx="6249332" cy="65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800" b="1" spc="-150" dirty="0">
                <a:solidFill>
                  <a:srgbClr val="002060"/>
                </a:solidFill>
              </a:rPr>
              <a:t>Συμμετοχή σε αστερισμό μικρών δορυφόρων</a:t>
            </a:r>
          </a:p>
        </p:txBody>
      </p:sp>
      <p:pic>
        <p:nvPicPr>
          <p:cNvPr id="14" name="Εικόνα 1">
            <a:extLst>
              <a:ext uri="{FF2B5EF4-FFF2-40B4-BE49-F238E27FC236}">
                <a16:creationId xmlns:a16="http://schemas.microsoft.com/office/drawing/2014/main" xmlns="" id="{F80933AE-1E31-4318-AACB-B2934A78C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86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299076"/>
            <a:ext cx="6134194" cy="84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10 επιπλέον Συστήματα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μη Επανδρωμένων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 smtClean="0">
                <a:solidFill>
                  <a:srgbClr val="002060"/>
                </a:solidFill>
              </a:rPr>
              <a:t>Τύπου V-BAT </a:t>
            </a:r>
            <a:endParaRPr lang="el-GR" sz="2800" b="1" spc="-150" dirty="0">
              <a:solidFill>
                <a:srgbClr val="002060"/>
              </a:solidFill>
            </a:endParaRPr>
          </a:p>
          <a:p>
            <a:pPr lvl="0">
              <a:lnSpc>
                <a:spcPts val="2800"/>
              </a:lnSpc>
            </a:pPr>
            <a:endParaRPr lang="el-GR" sz="2800" b="1" spc="-150" dirty="0">
              <a:solidFill>
                <a:srgbClr val="002060"/>
              </a:solidFill>
            </a:endParaRPr>
          </a:p>
        </p:txBody>
      </p:sp>
      <p:sp>
        <p:nvSpPr>
          <p:cNvPr id="20" name="Ορθογώνιο 11"/>
          <p:cNvSpPr/>
          <p:nvPr/>
        </p:nvSpPr>
        <p:spPr>
          <a:xfrm>
            <a:off x="969409" y="3455586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Δυνατότητα κάθετης </a:t>
            </a:r>
          </a:p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απογείωσης-προσγείωσης</a:t>
            </a:r>
          </a:p>
        </p:txBody>
      </p:sp>
      <p:sp>
        <p:nvSpPr>
          <p:cNvPr id="29" name="Ορθογώνιο 11"/>
          <p:cNvSpPr/>
          <p:nvPr/>
        </p:nvSpPr>
        <p:spPr>
          <a:xfrm>
            <a:off x="969409" y="4302388"/>
            <a:ext cx="5718558" cy="65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Δικτυοκεντρική επιτήρηση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του Αιγαίου και του Έβρου</a:t>
            </a:r>
          </a:p>
        </p:txBody>
      </p:sp>
      <p:sp>
        <p:nvSpPr>
          <p:cNvPr id="30" name="Chevron 13"/>
          <p:cNvSpPr/>
          <p:nvPr/>
        </p:nvSpPr>
        <p:spPr>
          <a:xfrm>
            <a:off x="593738" y="4459725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 err="1">
                <a:solidFill>
                  <a:srgbClr val="002060"/>
                </a:solidFill>
              </a:rPr>
              <a:t>Mη</a:t>
            </a:r>
            <a:r>
              <a:rPr lang="el-GR" sz="4800" b="1" spc="-150" dirty="0">
                <a:solidFill>
                  <a:srgbClr val="002060"/>
                </a:solidFill>
              </a:rPr>
              <a:t> Επανδρωμένα </a:t>
            </a:r>
            <a:r>
              <a:rPr lang="el-GR" sz="4800" b="1" spc="-150" dirty="0" err="1">
                <a:solidFill>
                  <a:srgbClr val="002060"/>
                </a:solidFill>
              </a:rPr>
              <a:t>Αεροχήματα</a:t>
            </a:r>
            <a:r>
              <a:rPr lang="el-GR" sz="4800" b="1" spc="-150" dirty="0">
                <a:solidFill>
                  <a:srgbClr val="002060"/>
                </a:solidFill>
              </a:rPr>
              <a:t> CLASS II </a:t>
            </a: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93738" y="3584418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43277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Εικόνα 1">
            <a:extLst>
              <a:ext uri="{FF2B5EF4-FFF2-40B4-BE49-F238E27FC236}">
                <a16:creationId xmlns:a16="http://schemas.microsoft.com/office/drawing/2014/main" xmlns="" id="{F079B463-ED8D-4110-B37B-A19080249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010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-8313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089526"/>
            <a:ext cx="6134194" cy="84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Δυνατότητα μεταφοράς εικόνας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στο Κέντρο Επιχειρήσεων</a:t>
            </a:r>
          </a:p>
        </p:txBody>
      </p:sp>
      <p:sp>
        <p:nvSpPr>
          <p:cNvPr id="20" name="Ορθογώνιο 11"/>
          <p:cNvSpPr/>
          <p:nvPr/>
        </p:nvSpPr>
        <p:spPr>
          <a:xfrm>
            <a:off x="969409" y="329366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Βασικό τμήμα Στολής Μαχητή</a:t>
            </a:r>
          </a:p>
        </p:txBody>
      </p:sp>
      <p:sp>
        <p:nvSpPr>
          <p:cNvPr id="29" name="Ορθογώνιο 11"/>
          <p:cNvSpPr/>
          <p:nvPr/>
        </p:nvSpPr>
        <p:spPr>
          <a:xfrm>
            <a:off x="969409" y="3944767"/>
            <a:ext cx="5718558" cy="85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800" b="1" spc="-150" dirty="0">
                <a:solidFill>
                  <a:srgbClr val="002060"/>
                </a:solidFill>
              </a:rPr>
              <a:t>Ελληνική κατασκευή </a:t>
            </a:r>
          </a:p>
        </p:txBody>
      </p:sp>
      <p:sp>
        <p:nvSpPr>
          <p:cNvPr id="30" name="Chevron 13"/>
          <p:cNvSpPr/>
          <p:nvPr/>
        </p:nvSpPr>
        <p:spPr>
          <a:xfrm>
            <a:off x="593738" y="4297800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Διόπτρες Νυχτερινής Παρατήρησης </a:t>
            </a: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93738" y="3422493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43277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Εικόνα 1">
            <a:extLst>
              <a:ext uri="{FF2B5EF4-FFF2-40B4-BE49-F238E27FC236}">
                <a16:creationId xmlns:a16="http://schemas.microsoft.com/office/drawing/2014/main" xmlns="" id="{F322FCF7-254E-4CA4-A37D-31D53908C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74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299076"/>
            <a:ext cx="6134194" cy="84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3 καινούργια αεριωθούμενα μεταγωγικά αεροσκάφη </a:t>
            </a:r>
            <a:r>
              <a:rPr lang="en-US" sz="2800" b="1" spc="-150" dirty="0" smtClean="0">
                <a:solidFill>
                  <a:srgbClr val="002060"/>
                </a:solidFill>
              </a:rPr>
              <a:t>-</a:t>
            </a:r>
            <a:r>
              <a:rPr lang="el-GR" sz="2800" b="1" spc="-150" dirty="0" smtClean="0">
                <a:solidFill>
                  <a:srgbClr val="002060"/>
                </a:solidFill>
              </a:rPr>
              <a:t> </a:t>
            </a:r>
            <a:r>
              <a:rPr lang="el-GR" sz="2800" b="1" spc="-150" dirty="0">
                <a:solidFill>
                  <a:srgbClr val="002060"/>
                </a:solidFill>
              </a:rPr>
              <a:t>2027 το 1ο αεροσκάφος</a:t>
            </a:r>
          </a:p>
          <a:p>
            <a:pPr lvl="0">
              <a:lnSpc>
                <a:spcPts val="2800"/>
              </a:lnSpc>
            </a:pPr>
            <a:endParaRPr lang="el-GR" sz="2800" b="1" spc="-150" dirty="0">
              <a:solidFill>
                <a:srgbClr val="002060"/>
              </a:solidFill>
            </a:endParaRPr>
          </a:p>
        </p:txBody>
      </p:sp>
      <p:sp>
        <p:nvSpPr>
          <p:cNvPr id="20" name="Ορθογώνιο 11"/>
          <p:cNvSpPr/>
          <p:nvPr/>
        </p:nvSpPr>
        <p:spPr>
          <a:xfrm>
            <a:off x="969409" y="3179361"/>
            <a:ext cx="6383113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Διπλασιασμός ταχύτητας μεταφοράς </a:t>
            </a:r>
          </a:p>
        </p:txBody>
      </p:sp>
      <p:sp>
        <p:nvSpPr>
          <p:cNvPr id="29" name="Ορθογώνιο 11"/>
          <p:cNvSpPr/>
          <p:nvPr/>
        </p:nvSpPr>
        <p:spPr>
          <a:xfrm>
            <a:off x="969408" y="3944767"/>
            <a:ext cx="6383113" cy="85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Δυνατότητες εναέριου ανεφοδιασμού,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κινητού νοσοκομείου,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μεταφοράς 100+ ατόμων </a:t>
            </a:r>
          </a:p>
        </p:txBody>
      </p:sp>
      <p:sp>
        <p:nvSpPr>
          <p:cNvPr id="30" name="Chevron 13"/>
          <p:cNvSpPr/>
          <p:nvPr/>
        </p:nvSpPr>
        <p:spPr>
          <a:xfrm>
            <a:off x="593738" y="4297800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Νέα Μεταφορικά Α/Φ C-390 </a:t>
            </a:r>
            <a:r>
              <a:rPr lang="el-GR" sz="4800" b="1" spc="-150" dirty="0" err="1">
                <a:solidFill>
                  <a:srgbClr val="002060"/>
                </a:solidFill>
              </a:rPr>
              <a:t>Millenium</a:t>
            </a:r>
            <a:r>
              <a:rPr lang="el-GR" sz="4800" b="1" spc="-1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93738" y="3308193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43277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5331717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Ορθογώνιο 11"/>
          <p:cNvSpPr/>
          <p:nvPr/>
        </p:nvSpPr>
        <p:spPr>
          <a:xfrm>
            <a:off x="969408" y="5222008"/>
            <a:ext cx="6383113" cy="480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Διασφάλιση δυνατότητας συντήρησης </a:t>
            </a:r>
          </a:p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στην ΕΑΒ </a:t>
            </a:r>
          </a:p>
        </p:txBody>
      </p:sp>
      <p:pic>
        <p:nvPicPr>
          <p:cNvPr id="17" name="Εικόνα 1">
            <a:extLst>
              <a:ext uri="{FF2B5EF4-FFF2-40B4-BE49-F238E27FC236}">
                <a16:creationId xmlns:a16="http://schemas.microsoft.com/office/drawing/2014/main" xmlns="" id="{DD808548-42B9-4ACC-8ECF-2BAF62EEA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59" y="4124686"/>
            <a:ext cx="3770858" cy="2513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94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BB21ACC-014B-6190-DD1D-A7E7CF13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" y="0"/>
            <a:ext cx="12185521" cy="6857999"/>
          </a:xfrm>
          <a:prstGeom prst="rect">
            <a:avLst/>
          </a:prstGeom>
        </p:spPr>
      </p:pic>
      <p:sp>
        <p:nvSpPr>
          <p:cNvPr id="25" name="Freeform 56"/>
          <p:cNvSpPr/>
          <p:nvPr/>
        </p:nvSpPr>
        <p:spPr>
          <a:xfrm>
            <a:off x="11740463" y="6471940"/>
            <a:ext cx="220878" cy="276998"/>
          </a:xfrm>
          <a:custGeom>
            <a:avLst/>
            <a:gdLst/>
            <a:ahLst/>
            <a:cxnLst/>
            <a:rect l="l" t="t" r="r" b="b"/>
            <a:pathLst>
              <a:path w="902995" h="1035082">
                <a:moveTo>
                  <a:pt x="0" y="0"/>
                </a:moveTo>
                <a:lnTo>
                  <a:pt x="902995" y="0"/>
                </a:lnTo>
                <a:lnTo>
                  <a:pt x="902995" y="1035083"/>
                </a:lnTo>
                <a:lnTo>
                  <a:pt x="0" y="103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Θέση αριθμού διαφάνειας 13"/>
          <p:cNvSpPr txBox="1">
            <a:spLocks/>
          </p:cNvSpPr>
          <p:nvPr/>
        </p:nvSpPr>
        <p:spPr>
          <a:xfrm>
            <a:off x="9273014" y="6427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08404-1A1C-4EFC-AADD-F53FDBBEBD42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18" name="Ορθογώνιο 11"/>
          <p:cNvSpPr/>
          <p:nvPr/>
        </p:nvSpPr>
        <p:spPr>
          <a:xfrm>
            <a:off x="969410" y="2165726"/>
            <a:ext cx="7834524" cy="84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10 Οχήματα Ειδικών Επιχειρήσεων </a:t>
            </a:r>
          </a:p>
          <a:p>
            <a:pPr lvl="0">
              <a:lnSpc>
                <a:spcPts val="2800"/>
              </a:lnSpc>
            </a:pPr>
            <a:r>
              <a:rPr lang="el-GR" sz="2400" spc="-150" dirty="0">
                <a:solidFill>
                  <a:srgbClr val="002060"/>
                </a:solidFill>
              </a:rPr>
              <a:t>Δυνατότητα μεταφοράς Ειδικών Δυνάμεων σε αποστολές </a:t>
            </a:r>
          </a:p>
        </p:txBody>
      </p:sp>
      <p:sp>
        <p:nvSpPr>
          <p:cNvPr id="20" name="Ορθογώνιο 11"/>
          <p:cNvSpPr/>
          <p:nvPr/>
        </p:nvSpPr>
        <p:spPr>
          <a:xfrm>
            <a:off x="969409" y="3293661"/>
            <a:ext cx="7335761" cy="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Αναβάθμιση δυνατοτήτων επιχειρήσεων </a:t>
            </a:r>
          </a:p>
          <a:p>
            <a:pPr>
              <a:lnSpc>
                <a:spcPts val="2800"/>
              </a:lnSpc>
            </a:pPr>
            <a:r>
              <a:rPr lang="el-GR" sz="2400" spc="-150" dirty="0">
                <a:solidFill>
                  <a:srgbClr val="002060"/>
                </a:solidFill>
              </a:rPr>
              <a:t>(στην επιφάνεια της θάλασσας και κάτω από αυτήν)</a:t>
            </a:r>
          </a:p>
        </p:txBody>
      </p:sp>
      <p:sp>
        <p:nvSpPr>
          <p:cNvPr id="29" name="Ορθογώνιο 11"/>
          <p:cNvSpPr/>
          <p:nvPr/>
        </p:nvSpPr>
        <p:spPr>
          <a:xfrm>
            <a:off x="969408" y="4182290"/>
            <a:ext cx="6383113" cy="558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Κατασκευή των 8/10 </a:t>
            </a:r>
          </a:p>
          <a:p>
            <a:pPr lvl="0"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στα Ναυπηγεία Σκαραμαγκά </a:t>
            </a:r>
          </a:p>
        </p:txBody>
      </p:sp>
      <p:sp>
        <p:nvSpPr>
          <p:cNvPr id="30" name="Chevron 13"/>
          <p:cNvSpPr/>
          <p:nvPr/>
        </p:nvSpPr>
        <p:spPr>
          <a:xfrm>
            <a:off x="593738" y="4335900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409377" y="961058"/>
            <a:ext cx="11331085" cy="9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el-GR" sz="4800" b="1" spc="-150" dirty="0">
                <a:solidFill>
                  <a:srgbClr val="002060"/>
                </a:solidFill>
              </a:rPr>
              <a:t>Υποβρύχια Οχήματα </a:t>
            </a: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xmlns="" id="{CD3474C5-C361-3698-B072-04B4416ED5A2}"/>
              </a:ext>
            </a:extLst>
          </p:cNvPr>
          <p:cNvSpPr/>
          <p:nvPr/>
        </p:nvSpPr>
        <p:spPr>
          <a:xfrm>
            <a:off x="593738" y="3422493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2528026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3">
            <a:extLst>
              <a:ext uri="{FF2B5EF4-FFF2-40B4-BE49-F238E27FC236}">
                <a16:creationId xmlns:a16="http://schemas.microsoft.com/office/drawing/2014/main" xmlns="" id="{326AD6C1-0198-6C38-585E-67842807EDD0}"/>
              </a:ext>
            </a:extLst>
          </p:cNvPr>
          <p:cNvSpPr/>
          <p:nvPr/>
        </p:nvSpPr>
        <p:spPr>
          <a:xfrm>
            <a:off x="593738" y="5182245"/>
            <a:ext cx="258372" cy="178058"/>
          </a:xfrm>
          <a:prstGeom prst="chevron">
            <a:avLst/>
          </a:prstGeom>
          <a:solidFill>
            <a:srgbClr val="0CC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Ορθογώνιο 11"/>
          <p:cNvSpPr/>
          <p:nvPr/>
        </p:nvSpPr>
        <p:spPr>
          <a:xfrm>
            <a:off x="969408" y="4944821"/>
            <a:ext cx="6383113" cy="652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l-GR" sz="2800" b="1" spc="-150" dirty="0">
                <a:solidFill>
                  <a:srgbClr val="002060"/>
                </a:solidFill>
              </a:rPr>
              <a:t>Δυνατότητα Αυτόνομης Λειτουργίας </a:t>
            </a:r>
          </a:p>
        </p:txBody>
      </p:sp>
      <p:pic>
        <p:nvPicPr>
          <p:cNvPr id="17" name="Εικόνα 1">
            <a:extLst>
              <a:ext uri="{FF2B5EF4-FFF2-40B4-BE49-F238E27FC236}">
                <a16:creationId xmlns:a16="http://schemas.microsoft.com/office/drawing/2014/main" xmlns="" id="{9492A484-BBAC-4FFC-A44A-F2123DCE4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59" y="4124686"/>
            <a:ext cx="3770858" cy="2513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10189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306</Words>
  <Application>Microsoft Office PowerPoint</Application>
  <PresentationFormat>Ευρεία οθόνη</PresentationFormat>
  <Paragraphs>86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YPETHA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Μαρία Αναγνώστου</dc:creator>
  <cp:lastModifiedBy>User</cp:lastModifiedBy>
  <cp:revision>197</cp:revision>
  <cp:lastPrinted>2026-07-21T17:22:56Z</cp:lastPrinted>
  <dcterms:created xsi:type="dcterms:W3CDTF">2025-09-25T04:26:07Z</dcterms:created>
  <dcterms:modified xsi:type="dcterms:W3CDTF">2026-07-23T06:50:36Z</dcterms:modified>
</cp:coreProperties>
</file>